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rels" ContentType="application/vnd.openxmlformats-package.relationships+xml"/>
  <Default Extension="gif" ContentType="image/gi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6"/>
  </p:notesMasterIdLst>
  <p:handoutMasterIdLst>
    <p:handoutMasterId r:id="rId67"/>
  </p:handoutMasterIdLst>
  <p:sldIdLst>
    <p:sldId id="945" r:id="rId2"/>
    <p:sldId id="946" r:id="rId3"/>
    <p:sldId id="1077" r:id="rId4"/>
    <p:sldId id="1036" r:id="rId5"/>
    <p:sldId id="1084" r:id="rId6"/>
    <p:sldId id="1085" r:id="rId7"/>
    <p:sldId id="1079" r:id="rId8"/>
    <p:sldId id="1080" r:id="rId9"/>
    <p:sldId id="1083" r:id="rId10"/>
    <p:sldId id="1082" r:id="rId11"/>
    <p:sldId id="1081" r:id="rId12"/>
    <p:sldId id="1087" r:id="rId13"/>
    <p:sldId id="1035" r:id="rId14"/>
    <p:sldId id="1088" r:id="rId15"/>
    <p:sldId id="1089" r:id="rId16"/>
    <p:sldId id="1090" r:id="rId17"/>
    <p:sldId id="1092" r:id="rId18"/>
    <p:sldId id="1091" r:id="rId19"/>
    <p:sldId id="1097" r:id="rId20"/>
    <p:sldId id="1098" r:id="rId21"/>
    <p:sldId id="1095" r:id="rId22"/>
    <p:sldId id="1096" r:id="rId23"/>
    <p:sldId id="1099" r:id="rId24"/>
    <p:sldId id="1100" r:id="rId25"/>
    <p:sldId id="1101" r:id="rId26"/>
    <p:sldId id="1102" r:id="rId27"/>
    <p:sldId id="1093" r:id="rId28"/>
    <p:sldId id="1094" r:id="rId29"/>
    <p:sldId id="1037" r:id="rId30"/>
    <p:sldId id="1057" r:id="rId31"/>
    <p:sldId id="1056" r:id="rId32"/>
    <p:sldId id="1047" r:id="rId33"/>
    <p:sldId id="1069" r:id="rId34"/>
    <p:sldId id="1048" r:id="rId35"/>
    <p:sldId id="1058" r:id="rId36"/>
    <p:sldId id="1059" r:id="rId37"/>
    <p:sldId id="1060" r:id="rId38"/>
    <p:sldId id="1039" r:id="rId39"/>
    <p:sldId id="1040" r:id="rId40"/>
    <p:sldId id="1063" r:id="rId41"/>
    <p:sldId id="1041" r:id="rId42"/>
    <p:sldId id="1061" r:id="rId43"/>
    <p:sldId id="1075" r:id="rId44"/>
    <p:sldId id="1062" r:id="rId45"/>
    <p:sldId id="1071" r:id="rId46"/>
    <p:sldId id="1072" r:id="rId47"/>
    <p:sldId id="1073" r:id="rId48"/>
    <p:sldId id="1076" r:id="rId49"/>
    <p:sldId id="1042" r:id="rId50"/>
    <p:sldId id="1043" r:id="rId51"/>
    <p:sldId id="1044" r:id="rId52"/>
    <p:sldId id="1045" r:id="rId53"/>
    <p:sldId id="1046" r:id="rId54"/>
    <p:sldId id="1065" r:id="rId55"/>
    <p:sldId id="1054" r:id="rId56"/>
    <p:sldId id="1066" r:id="rId57"/>
    <p:sldId id="1067" r:id="rId58"/>
    <p:sldId id="1064" r:id="rId59"/>
    <p:sldId id="1068" r:id="rId60"/>
    <p:sldId id="1052" r:id="rId61"/>
    <p:sldId id="1053" r:id="rId62"/>
    <p:sldId id="1070" r:id="rId63"/>
    <p:sldId id="1103" r:id="rId64"/>
    <p:sldId id="835" r:id="rId65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309" autoAdjust="0"/>
    <p:restoredTop sz="75202" autoAdjust="0"/>
  </p:normalViewPr>
  <p:slideViewPr>
    <p:cSldViewPr>
      <p:cViewPr>
        <p:scale>
          <a:sx n="100" d="100"/>
          <a:sy n="100" d="100"/>
        </p:scale>
        <p:origin x="-304" y="-16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notesMaster" Target="notesMasters/notesMaster1.xml"/><Relationship Id="rId67" Type="http://schemas.openxmlformats.org/officeDocument/2006/relationships/handoutMaster" Target="handoutMasters/handoutMaster1.xml"/><Relationship Id="rId68" Type="http://schemas.openxmlformats.org/officeDocument/2006/relationships/printerSettings" Target="printerSettings/printerSettings1.bin"/><Relationship Id="rId69" Type="http://schemas.openxmlformats.org/officeDocument/2006/relationships/presProps" Target="presProp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viewProps" Target="viewProps.xml"/><Relationship Id="rId71" Type="http://schemas.openxmlformats.org/officeDocument/2006/relationships/theme" Target="theme/theme1.xml"/><Relationship Id="rId72" Type="http://schemas.openxmlformats.org/officeDocument/2006/relationships/tableStyles" Target="tableStyle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4.png>
</file>

<file path=ppt/media/image2.png>
</file>

<file path=ppt/media/image27.gif>
</file>

<file path=ppt/media/image3.jpg>
</file>

<file path=ppt/media/image30.jpeg>
</file>

<file path=ppt/media/image48.png>
</file>

<file path=ppt/media/image49.png>
</file>

<file path=ppt/media/image50.jpeg>
</file>

<file path=ppt/media/image52.jpeg>
</file>

<file path=ppt/media/image67.jpeg>
</file>

<file path=ppt/media/image69.jpeg>
</file>

<file path=ppt/media/image72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30" name="Rectangle 2"/>
          <p:cNvSpPr>
            <a:spLocks noGrp="1" noChangeArrowheads="1"/>
          </p:cNvSpPr>
          <p:nvPr>
            <p:ph type="ctrTitle"/>
          </p:nvPr>
        </p:nvSpPr>
        <p:spPr>
          <a:xfrm>
            <a:off x="2133601" y="1371600"/>
            <a:ext cx="6477000" cy="1752600"/>
          </a:xfrm>
        </p:spPr>
        <p:txBody>
          <a:bodyPr/>
          <a:lstStyle>
            <a:lvl1pPr>
              <a:defRPr sz="4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8131" name="Rectangle 3"/>
          <p:cNvSpPr>
            <a:spLocks noGrp="1" noChangeArrowheads="1"/>
          </p:cNvSpPr>
          <p:nvPr>
            <p:ph type="subTitle" idx="1"/>
          </p:nvPr>
        </p:nvSpPr>
        <p:spPr>
          <a:xfrm>
            <a:off x="2133601" y="3733800"/>
            <a:ext cx="6477000" cy="1981200"/>
          </a:xfrm>
        </p:spPr>
        <p:txBody>
          <a:bodyPr/>
          <a:lstStyle>
            <a:lvl1pPr marL="0" indent="0">
              <a:buFont typeface="Wingdings" pitchFamily="2" charset="2"/>
              <a:buNone/>
              <a:defRPr/>
            </a:lvl1pPr>
          </a:lstStyle>
          <a:p>
            <a:r>
              <a:rPr lang="en-US"/>
              <a:t>Click to edit Master subtitle style</a:t>
            </a:r>
          </a:p>
        </p:txBody>
      </p:sp>
    </p:spTree>
  </p:cSld>
  <p:clrMapOvr>
    <a:masterClrMapping/>
  </p:clrMapOvr>
  <p:transition xmlns:p14="http://schemas.microsoft.com/office/powerpoint/2010/main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3pPr>
              <a:defRPr sz="1800"/>
            </a:lvl3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lvl2pPr>
              <a:defRPr>
                <a:solidFill>
                  <a:schemeClr val="tx1"/>
                </a:solidFill>
              </a:defRPr>
            </a:lvl2pPr>
            <a:lvl3pPr>
              <a:defRPr sz="1800">
                <a:solidFill>
                  <a:schemeClr val="tx1"/>
                </a:solidFill>
              </a:defRPr>
            </a:lvl3pPr>
            <a:lvl4pPr>
              <a:defRPr>
                <a:solidFill>
                  <a:schemeClr val="tx1"/>
                </a:solidFill>
              </a:defRPr>
            </a:lvl4pPr>
            <a:lvl5pPr>
              <a:defRPr>
                <a:solidFill>
                  <a:schemeClr val="tx1"/>
                </a:solidFill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>
            <a:spLocks noGrp="1"/>
          </p:cNvSpPr>
          <p:nvPr>
            <p:ph type="title"/>
          </p:nvPr>
        </p:nvSpPr>
        <p:spPr>
          <a:xfrm>
            <a:off x="0" y="2895600"/>
            <a:ext cx="9144000" cy="1028700"/>
          </a:xfrm>
        </p:spPr>
        <p:txBody>
          <a:bodyPr/>
          <a:lstStyle>
            <a:lvl1pPr algn="ctr">
              <a:defRPr sz="4000" b="1">
                <a:latin typeface="+mn-lt"/>
              </a:defRPr>
            </a:lvl1pPr>
          </a:lstStyle>
          <a:p>
            <a:r>
              <a:rPr lang="en-US" dirty="0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152400" y="114300"/>
            <a:ext cx="86868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title style</a:t>
            </a:r>
          </a:p>
        </p:txBody>
      </p:sp>
      <p:sp>
        <p:nvSpPr>
          <p:cNvPr id="1027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066800"/>
            <a:ext cx="8458200" cy="5105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8" r:id="rId3"/>
    <p:sldLayoutId id="2147483656" r:id="rId4"/>
    <p:sldLayoutId id="2147483653" r:id="rId5"/>
    <p:sldLayoutId id="2147483654" r:id="rId6"/>
    <p:sldLayoutId id="2147483657" r:id="rId7"/>
  </p:sldLayoutIdLst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emf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emf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emf"/><Relationship Id="rId4" Type="http://schemas.openxmlformats.org/officeDocument/2006/relationships/image" Target="../media/image12.emf"/><Relationship Id="rId5" Type="http://schemas.openxmlformats.org/officeDocument/2006/relationships/image" Target="../media/image13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emf"/><Relationship Id="rId4" Type="http://schemas.openxmlformats.org/officeDocument/2006/relationships/image" Target="../media/image17.emf"/><Relationship Id="rId5" Type="http://schemas.openxmlformats.org/officeDocument/2006/relationships/image" Target="../media/image1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5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emf"/><Relationship Id="rId4" Type="http://schemas.openxmlformats.org/officeDocument/2006/relationships/image" Target="../media/image21.emf"/><Relationship Id="rId5" Type="http://schemas.openxmlformats.org/officeDocument/2006/relationships/image" Target="../media/image2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emf"/><Relationship Id="rId4" Type="http://schemas.openxmlformats.org/officeDocument/2006/relationships/image" Target="../media/image24.emf"/><Relationship Id="rId5" Type="http://schemas.openxmlformats.org/officeDocument/2006/relationships/image" Target="../media/image25.emf"/><Relationship Id="rId6" Type="http://schemas.openxmlformats.org/officeDocument/2006/relationships/image" Target="../media/image2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emf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emf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7.gif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emf"/><Relationship Id="rId4" Type="http://schemas.openxmlformats.org/officeDocument/2006/relationships/image" Target="../media/image29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8.emf"/><Relationship Id="rId3" Type="http://schemas.openxmlformats.org/officeDocument/2006/relationships/image" Target="../media/image29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0.jpe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3.jp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emf"/><Relationship Id="rId4" Type="http://schemas.openxmlformats.org/officeDocument/2006/relationships/image" Target="../media/image33.emf"/><Relationship Id="rId5" Type="http://schemas.openxmlformats.org/officeDocument/2006/relationships/image" Target="../media/image34.emf"/><Relationship Id="rId6" Type="http://schemas.openxmlformats.org/officeDocument/2006/relationships/image" Target="../media/image35.emf"/><Relationship Id="rId7" Type="http://schemas.openxmlformats.org/officeDocument/2006/relationships/image" Target="../media/image3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1.emf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emf"/><Relationship Id="rId4" Type="http://schemas.openxmlformats.org/officeDocument/2006/relationships/image" Target="../media/image39.emf"/><Relationship Id="rId5" Type="http://schemas.openxmlformats.org/officeDocument/2006/relationships/image" Target="../media/image40.emf"/><Relationship Id="rId6" Type="http://schemas.openxmlformats.org/officeDocument/2006/relationships/image" Target="../media/image4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7.emf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2.emf"/><Relationship Id="rId3" Type="http://schemas.openxmlformats.org/officeDocument/2006/relationships/image" Target="../media/image43.emf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4.emf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emf"/><Relationship Id="rId4" Type="http://schemas.openxmlformats.org/officeDocument/2006/relationships/image" Target="../media/image46.emf"/><Relationship Id="rId5" Type="http://schemas.openxmlformats.org/officeDocument/2006/relationships/image" Target="../media/image47.emf"/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4.emf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48.png"/><Relationship Id="rId3" Type="http://schemas.openxmlformats.org/officeDocument/2006/relationships/image" Target="../media/image49.png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0.jpeg"/><Relationship Id="rId3" Type="http://schemas.openxmlformats.org/officeDocument/2006/relationships/image" Target="../media/image44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1.emf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2.jpeg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4" Type="http://schemas.openxmlformats.org/officeDocument/2006/relationships/image" Target="../media/image36.emf"/><Relationship Id="rId5" Type="http://schemas.openxmlformats.org/officeDocument/2006/relationships/image" Target="../media/image53.emf"/><Relationship Id="rId6" Type="http://schemas.openxmlformats.org/officeDocument/2006/relationships/image" Target="../media/image54.emf"/><Relationship Id="rId7" Type="http://schemas.openxmlformats.org/officeDocument/2006/relationships/image" Target="../media/image55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7.emf"/><Relationship Id="rId4" Type="http://schemas.openxmlformats.org/officeDocument/2006/relationships/image" Target="../media/image58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6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0.emf"/><Relationship Id="rId4" Type="http://schemas.openxmlformats.org/officeDocument/2006/relationships/image" Target="../media/image36.emf"/><Relationship Id="rId5" Type="http://schemas.openxmlformats.org/officeDocument/2006/relationships/image" Target="../media/image61.emf"/><Relationship Id="rId6" Type="http://schemas.openxmlformats.org/officeDocument/2006/relationships/image" Target="../media/image62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9.emf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3.emf"/><Relationship Id="rId4" Type="http://schemas.openxmlformats.org/officeDocument/2006/relationships/image" Target="../media/image64.emf"/><Relationship Id="rId5" Type="http://schemas.openxmlformats.org/officeDocument/2006/relationships/image" Target="../media/image65.emf"/><Relationship Id="rId6" Type="http://schemas.openxmlformats.org/officeDocument/2006/relationships/image" Target="../media/image66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2.emf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4.em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50.jpeg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67.jpe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4.emf"/><Relationship Id="rId3" Type="http://schemas.openxmlformats.org/officeDocument/2006/relationships/image" Target="../media/image68.emf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image" Target="../media/image69.jpeg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0.em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8.emf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1.emf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72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219200"/>
            <a:ext cx="8991600" cy="13716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Computing </a:t>
            </a:r>
            <a:b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with MapReduce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3"/>
          <p:cNvSpPr txBox="1">
            <a:spLocks noChangeArrowheads="1"/>
          </p:cNvSpPr>
          <p:nvPr/>
        </p:nvSpPr>
        <p:spPr bwMode="auto">
          <a:xfrm>
            <a:off x="3276600" y="4038600"/>
            <a:ext cx="3886200" cy="1143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t" anchorCtr="0" compatLnSpc="1">
            <a:prstTxWarp prst="textNoShape">
              <a:avLst/>
            </a:prstTxWarp>
          </a:bodyPr>
          <a:lstStyle/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Maryland</a:t>
            </a:r>
          </a:p>
          <a:p>
            <a:pPr algn="r" defTabSz="914259" eaLnBrk="1" hangingPunct="1">
              <a:buClr>
                <a:srgbClr val="5675A9"/>
              </a:buClr>
              <a:buSzPct val="75000"/>
              <a:defRPr/>
            </a:pPr>
            <a:r>
              <a:rPr lang="en-US" sz="2000" b="0" kern="0" dirty="0" smtClean="0">
                <a:solidFill>
                  <a:schemeClr val="bg2"/>
                </a:solidFill>
                <a:latin typeface="Gill Sans"/>
                <a:cs typeface="Gill Sans"/>
              </a:rPr>
              <a:t>Thursday, March 7, 2013</a:t>
            </a: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University_of_Maryland_Seal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67600" y="4038600"/>
            <a:ext cx="1143000" cy="1143000"/>
          </a:xfrm>
          <a:prstGeom prst="rect">
            <a:avLst/>
          </a:prstGeom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362200"/>
            <a:ext cx="89916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Session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7: Clustering and Classification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</p:spTree>
    <p:extLst>
      <p:ext uri="{BB962C8B-B14F-4D97-AF65-F5344CB8AC3E}">
        <p14:creationId xmlns:p14="http://schemas.microsoft.com/office/powerpoint/2010/main" val="382334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6162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Link Functions</a:t>
            </a:r>
            <a:endParaRPr lang="en-US" dirty="0"/>
          </a:p>
        </p:txBody>
      </p:sp>
      <p:sp>
        <p:nvSpPr>
          <p:cNvPr id="1756163" name="Rectangle 3"/>
          <p:cNvSpPr>
            <a:spLocks noGrp="1" noChangeArrowheads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Single link:</a:t>
            </a:r>
          </a:p>
          <a:p>
            <a:pPr lvl="1"/>
            <a:r>
              <a:rPr lang="en-US" dirty="0"/>
              <a:t>Uses maximum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Can result in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/>
              <a:t>straggly</a:t>
            </a:r>
            <a:r>
              <a:rPr lang="ja-JP" altLang="en-US" dirty="0">
                <a:latin typeface="Arial"/>
              </a:rPr>
              <a:t>”</a:t>
            </a:r>
            <a:r>
              <a:rPr lang="en-US" dirty="0"/>
              <a:t> (long and thin) clusters due to </a:t>
            </a:r>
            <a:r>
              <a:rPr lang="en-US" i="1" dirty="0"/>
              <a:t>chaining effect</a:t>
            </a:r>
            <a:endParaRPr lang="en-US" dirty="0"/>
          </a:p>
          <a:p>
            <a:r>
              <a:rPr lang="en-US" dirty="0"/>
              <a:t>Complete link:</a:t>
            </a:r>
          </a:p>
          <a:p>
            <a:pPr lvl="1"/>
            <a:r>
              <a:rPr lang="en-US" dirty="0"/>
              <a:t>Use minimum similarity of pairs</a:t>
            </a:r>
            <a:r>
              <a:rPr lang="en-US" dirty="0" smtClean="0"/>
              <a:t>: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lvl="1"/>
            <a:r>
              <a:rPr lang="en-US" dirty="0"/>
              <a:t>Makes more </a:t>
            </a:r>
            <a:r>
              <a:rPr lang="ja-JP" altLang="en-US" dirty="0">
                <a:latin typeface="Arial"/>
              </a:rPr>
              <a:t>“</a:t>
            </a:r>
            <a:r>
              <a:rPr lang="en-US" dirty="0" smtClean="0"/>
              <a:t>tight</a:t>
            </a:r>
            <a:r>
              <a:rPr lang="ja-JP" altLang="en-US" dirty="0" smtClean="0">
                <a:latin typeface="Arial"/>
              </a:rPr>
              <a:t>”</a:t>
            </a:r>
            <a:r>
              <a:rPr lang="en-US" dirty="0" smtClean="0"/>
              <a:t> </a:t>
            </a:r>
            <a:r>
              <a:rPr lang="en-US" dirty="0"/>
              <a:t>spherical clusters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2133600"/>
            <a:ext cx="3604260" cy="434340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114800"/>
            <a:ext cx="3604260" cy="4343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413444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What’s the inherent challenge?</a:t>
            </a:r>
          </a:p>
          <a:p>
            <a:r>
              <a:rPr lang="en-US" dirty="0" smtClean="0"/>
              <a:t>One possible approach:</a:t>
            </a:r>
          </a:p>
          <a:p>
            <a:pPr lvl="1"/>
            <a:r>
              <a:rPr lang="en-US" dirty="0" smtClean="0"/>
              <a:t>Iteratively use LSH to group together similar items</a:t>
            </a:r>
          </a:p>
          <a:p>
            <a:pPr lvl="1"/>
            <a:r>
              <a:rPr lang="en-US" dirty="0" smtClean="0"/>
              <a:t>When dataset is small enough, run HAC in memory on a single machine</a:t>
            </a:r>
          </a:p>
          <a:p>
            <a:pPr lvl="1"/>
            <a:r>
              <a:rPr lang="en-US" dirty="0" smtClean="0"/>
              <a:t>Observation: structure at the leaves is not very important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2101018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8455" name="Rectangle 7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Algorithm</a:t>
            </a:r>
          </a:p>
        </p:txBody>
      </p:sp>
      <p:sp>
        <p:nvSpPr>
          <p:cNvPr id="1768456" name="Rectangle 8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Let d be the distance </a:t>
            </a:r>
            <a:r>
              <a:rPr lang="en-US" dirty="0" smtClean="0"/>
              <a:t>between documents</a:t>
            </a:r>
          </a:p>
          <a:p>
            <a:r>
              <a:rPr lang="en-US" dirty="0" smtClean="0"/>
              <a:t>Define the centroid of a cluster to be: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r>
              <a:rPr lang="en-US" dirty="0"/>
              <a:t>Select </a:t>
            </a:r>
            <a:r>
              <a:rPr lang="en-US" i="1" dirty="0"/>
              <a:t>k</a:t>
            </a:r>
            <a:r>
              <a:rPr lang="en-US" dirty="0"/>
              <a:t> random instances {</a:t>
            </a:r>
            <a:r>
              <a:rPr lang="en-US" i="1" dirty="0"/>
              <a:t>s</a:t>
            </a:r>
            <a:r>
              <a:rPr lang="en-US" i="1" baseline="-25000" dirty="0"/>
              <a:t>1</a:t>
            </a:r>
            <a:r>
              <a:rPr lang="en-US" dirty="0"/>
              <a:t>, </a:t>
            </a:r>
            <a:r>
              <a:rPr lang="en-US" i="1" dirty="0"/>
              <a:t>s</a:t>
            </a:r>
            <a:r>
              <a:rPr lang="en-US" i="1" baseline="-25000" dirty="0"/>
              <a:t>2</a:t>
            </a:r>
            <a:r>
              <a:rPr lang="en-US" dirty="0"/>
              <a:t>,… </a:t>
            </a:r>
            <a:r>
              <a:rPr lang="en-US" i="1" dirty="0" err="1"/>
              <a:t>s</a:t>
            </a:r>
            <a:r>
              <a:rPr lang="en-US" i="1" baseline="-25000" dirty="0" err="1"/>
              <a:t>k</a:t>
            </a:r>
            <a:r>
              <a:rPr lang="en-US" dirty="0"/>
              <a:t>} as seeds.</a:t>
            </a:r>
          </a:p>
          <a:p>
            <a:r>
              <a:rPr lang="en-US" dirty="0"/>
              <a:t>Until </a:t>
            </a:r>
            <a:r>
              <a:rPr lang="en-US" dirty="0" smtClean="0"/>
              <a:t>clusters converge:</a:t>
            </a:r>
            <a:endParaRPr lang="en-US" dirty="0"/>
          </a:p>
          <a:p>
            <a:pPr lvl="1"/>
            <a:r>
              <a:rPr lang="en-US" dirty="0" smtClean="0"/>
              <a:t>Assign </a:t>
            </a:r>
            <a:r>
              <a:rPr lang="en-US" dirty="0"/>
              <a:t>each instance 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 to the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such that </a:t>
            </a:r>
            <a:r>
              <a:rPr lang="en-US" dirty="0" smtClean="0"/>
              <a:t>d</a:t>
            </a:r>
            <a:r>
              <a:rPr lang="en-US" dirty="0"/>
              <a:t>(</a:t>
            </a:r>
            <a:r>
              <a:rPr lang="en-US" i="1" dirty="0"/>
              <a:t>x</a:t>
            </a:r>
            <a:r>
              <a:rPr lang="en-US" i="1" baseline="-25000" dirty="0"/>
              <a:t>i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) is minimal</a:t>
            </a:r>
          </a:p>
          <a:p>
            <a:pPr lvl="1"/>
            <a:r>
              <a:rPr lang="en-US" dirty="0"/>
              <a:t>Update the seeds to the centroid of each cluster</a:t>
            </a:r>
          </a:p>
          <a:p>
            <a:pPr lvl="1"/>
            <a:r>
              <a:rPr lang="en-US" dirty="0"/>
              <a:t>For each cluster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</a:t>
            </a:r>
            <a:r>
              <a:rPr lang="en-US" i="1" dirty="0" err="1"/>
              <a:t>s</a:t>
            </a:r>
            <a:r>
              <a:rPr lang="en-US" i="1" baseline="-25000" dirty="0" err="1"/>
              <a:t>j</a:t>
            </a:r>
            <a:r>
              <a:rPr lang="en-US" dirty="0"/>
              <a:t> = </a:t>
            </a:r>
            <a:r>
              <a:rPr lang="en-US" dirty="0">
                <a:sym typeface="Symbol" charset="0"/>
              </a:rPr>
              <a:t>(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 smtClean="0"/>
              <a:t>)</a:t>
            </a:r>
            <a:endParaRPr lang="en-US" dirty="0"/>
          </a:p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2133600"/>
            <a:ext cx="1821180" cy="7010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96852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5700" name="Text Box 84"/>
          <p:cNvSpPr txBox="1">
            <a:spLocks noChangeArrowheads="1"/>
          </p:cNvSpPr>
          <p:nvPr/>
        </p:nvSpPr>
        <p:spPr bwMode="auto">
          <a:xfrm>
            <a:off x="6218238" y="2819401"/>
            <a:ext cx="2209799" cy="40163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Compute centroids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106614" y="3657601"/>
            <a:ext cx="2619374" cy="706438"/>
            <a:chOff x="2106614" y="3657601"/>
            <a:chExt cx="2619374" cy="706438"/>
          </a:xfrm>
        </p:grpSpPr>
        <p:sp>
          <p:nvSpPr>
            <p:cNvPr id="1775701" name="Text Box 85"/>
            <p:cNvSpPr txBox="1">
              <a:spLocks noChangeArrowheads="1"/>
            </p:cNvSpPr>
            <p:nvPr/>
          </p:nvSpPr>
          <p:spPr bwMode="auto">
            <a:xfrm>
              <a:off x="2106614" y="36576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02" name="Text Box 86"/>
            <p:cNvSpPr txBox="1">
              <a:spLocks noChangeArrowheads="1"/>
            </p:cNvSpPr>
            <p:nvPr/>
          </p:nvSpPr>
          <p:spPr bwMode="auto">
            <a:xfrm>
              <a:off x="4316413" y="3962401"/>
              <a:ext cx="409575" cy="401638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</p:grpSp>
      <p:sp>
        <p:nvSpPr>
          <p:cNvPr id="1775618" name="Rectangle 2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/>
              <a:t>K</a:t>
            </a:r>
            <a:r>
              <a:rPr lang="en-US" dirty="0"/>
              <a:t>-Means Clustering Example</a:t>
            </a:r>
          </a:p>
        </p:txBody>
      </p:sp>
      <p:sp>
        <p:nvSpPr>
          <p:cNvPr id="1775671" name="Oval 55"/>
          <p:cNvSpPr>
            <a:spLocks noChangeArrowheads="1"/>
          </p:cNvSpPr>
          <p:nvPr/>
        </p:nvSpPr>
        <p:spPr bwMode="auto">
          <a:xfrm>
            <a:off x="14732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2" name="Oval 56"/>
          <p:cNvSpPr>
            <a:spLocks noChangeArrowheads="1"/>
          </p:cNvSpPr>
          <p:nvPr/>
        </p:nvSpPr>
        <p:spPr bwMode="auto">
          <a:xfrm>
            <a:off x="1701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3" name="Oval 57"/>
          <p:cNvSpPr>
            <a:spLocks noChangeArrowheads="1"/>
          </p:cNvSpPr>
          <p:nvPr/>
        </p:nvSpPr>
        <p:spPr bwMode="auto">
          <a:xfrm>
            <a:off x="1930402" y="38862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4" name="Oval 58"/>
          <p:cNvSpPr>
            <a:spLocks noChangeArrowheads="1"/>
          </p:cNvSpPr>
          <p:nvPr/>
        </p:nvSpPr>
        <p:spPr bwMode="auto">
          <a:xfrm>
            <a:off x="1244602" y="4572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5" name="Oval 59"/>
          <p:cNvSpPr>
            <a:spLocks noChangeArrowheads="1"/>
          </p:cNvSpPr>
          <p:nvPr/>
        </p:nvSpPr>
        <p:spPr bwMode="auto">
          <a:xfrm>
            <a:off x="1930402" y="4876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6" name="Oval 60"/>
          <p:cNvSpPr>
            <a:spLocks noChangeArrowheads="1"/>
          </p:cNvSpPr>
          <p:nvPr/>
        </p:nvSpPr>
        <p:spPr bwMode="auto">
          <a:xfrm>
            <a:off x="50546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7" name="Oval 61"/>
          <p:cNvSpPr>
            <a:spLocks noChangeArrowheads="1"/>
          </p:cNvSpPr>
          <p:nvPr/>
        </p:nvSpPr>
        <p:spPr bwMode="auto">
          <a:xfrm>
            <a:off x="4978402" y="3733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8" name="Oval 62"/>
          <p:cNvSpPr>
            <a:spLocks noChangeArrowheads="1"/>
          </p:cNvSpPr>
          <p:nvPr/>
        </p:nvSpPr>
        <p:spPr bwMode="auto">
          <a:xfrm>
            <a:off x="34544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79" name="Oval 63"/>
          <p:cNvSpPr>
            <a:spLocks noChangeArrowheads="1"/>
          </p:cNvSpPr>
          <p:nvPr/>
        </p:nvSpPr>
        <p:spPr bwMode="auto">
          <a:xfrm>
            <a:off x="4368802" y="4191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0" name="Oval 64"/>
          <p:cNvSpPr>
            <a:spLocks noChangeArrowheads="1"/>
          </p:cNvSpPr>
          <p:nvPr/>
        </p:nvSpPr>
        <p:spPr bwMode="auto">
          <a:xfrm>
            <a:off x="3835402" y="4495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1" name="Oval 65"/>
          <p:cNvSpPr>
            <a:spLocks noChangeArrowheads="1"/>
          </p:cNvSpPr>
          <p:nvPr/>
        </p:nvSpPr>
        <p:spPr bwMode="auto">
          <a:xfrm>
            <a:off x="1168402" y="33528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sp>
        <p:nvSpPr>
          <p:cNvPr id="1775682" name="Oval 66"/>
          <p:cNvSpPr>
            <a:spLocks noChangeArrowheads="1"/>
          </p:cNvSpPr>
          <p:nvPr/>
        </p:nvSpPr>
        <p:spPr bwMode="auto">
          <a:xfrm>
            <a:off x="3987802" y="3810000"/>
            <a:ext cx="74612" cy="74613"/>
          </a:xfrm>
          <a:prstGeom prst="ellipse">
            <a:avLst/>
          </a:prstGeom>
          <a:solidFill>
            <a:srgbClr val="000000"/>
          </a:solidFill>
          <a:ln w="12700">
            <a:solidFill>
              <a:srgbClr val="000000"/>
            </a:solidFill>
            <a:round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 anchor="ctr">
            <a:spAutoFit/>
          </a:bodyPr>
          <a:lstStyle/>
          <a:p>
            <a:endParaRPr lang="en-US"/>
          </a:p>
        </p:txBody>
      </p:sp>
      <p:grpSp>
        <p:nvGrpSpPr>
          <p:cNvPr id="1775683" name="Group 67"/>
          <p:cNvGrpSpPr>
            <a:grpSpLocks/>
          </p:cNvGrpSpPr>
          <p:nvPr/>
        </p:nvGrpSpPr>
        <p:grpSpPr bwMode="auto">
          <a:xfrm>
            <a:off x="3987803" y="1905000"/>
            <a:ext cx="3479801" cy="2360613"/>
            <a:chOff x="2784" y="960"/>
            <a:chExt cx="2192" cy="1487"/>
          </a:xfrm>
        </p:grpSpPr>
        <p:sp>
          <p:nvSpPr>
            <p:cNvPr id="1775684" name="Text Box 68"/>
            <p:cNvSpPr txBox="1">
              <a:spLocks noChangeArrowheads="1"/>
            </p:cNvSpPr>
            <p:nvPr/>
          </p:nvSpPr>
          <p:spPr bwMode="auto">
            <a:xfrm>
              <a:off x="4189" y="960"/>
              <a:ext cx="787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Pick seeds</a:t>
              </a:r>
            </a:p>
          </p:txBody>
        </p:sp>
        <p:sp>
          <p:nvSpPr>
            <p:cNvPr id="1775685" name="Oval 69"/>
            <p:cNvSpPr>
              <a:spLocks noChangeArrowheads="1"/>
            </p:cNvSpPr>
            <p:nvPr/>
          </p:nvSpPr>
          <p:spPr bwMode="auto">
            <a:xfrm>
              <a:off x="3024" y="240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6" name="Oval 70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</p:grpSp>
      <p:grpSp>
        <p:nvGrpSpPr>
          <p:cNvPr id="1775687" name="Group 71"/>
          <p:cNvGrpSpPr>
            <a:grpSpLocks/>
          </p:cNvGrpSpPr>
          <p:nvPr/>
        </p:nvGrpSpPr>
        <p:grpSpPr bwMode="auto">
          <a:xfrm>
            <a:off x="1168402" y="2362200"/>
            <a:ext cx="6985000" cy="2589213"/>
            <a:chOff x="1008" y="1248"/>
            <a:chExt cx="4400" cy="1631"/>
          </a:xfrm>
        </p:grpSpPr>
        <p:sp>
          <p:nvSpPr>
            <p:cNvPr id="1775688" name="Oval 72"/>
            <p:cNvSpPr>
              <a:spLocks noChangeArrowheads="1"/>
            </p:cNvSpPr>
            <p:nvPr/>
          </p:nvSpPr>
          <p:spPr bwMode="auto">
            <a:xfrm>
              <a:off x="2688" y="259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89" name="Oval 73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0" name="Oval 74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1" name="Oval 75"/>
            <p:cNvSpPr>
              <a:spLocks noChangeArrowheads="1"/>
            </p:cNvSpPr>
            <p:nvPr/>
          </p:nvSpPr>
          <p:spPr bwMode="auto">
            <a:xfrm>
              <a:off x="1008" y="187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2" name="Oval 76"/>
            <p:cNvSpPr>
              <a:spLocks noChangeArrowheads="1"/>
            </p:cNvSpPr>
            <p:nvPr/>
          </p:nvSpPr>
          <p:spPr bwMode="auto">
            <a:xfrm>
              <a:off x="1200" y="211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3" name="Oval 77"/>
            <p:cNvSpPr>
              <a:spLocks noChangeArrowheads="1"/>
            </p:cNvSpPr>
            <p:nvPr/>
          </p:nvSpPr>
          <p:spPr bwMode="auto">
            <a:xfrm>
              <a:off x="1488" y="2208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4" name="Oval 78"/>
            <p:cNvSpPr>
              <a:spLocks noChangeArrowheads="1"/>
            </p:cNvSpPr>
            <p:nvPr/>
          </p:nvSpPr>
          <p:spPr bwMode="auto">
            <a:xfrm>
              <a:off x="1344" y="240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5" name="Oval 79"/>
            <p:cNvSpPr>
              <a:spLocks noChangeArrowheads="1"/>
            </p:cNvSpPr>
            <p:nvPr/>
          </p:nvSpPr>
          <p:spPr bwMode="auto">
            <a:xfrm>
              <a:off x="3408" y="211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6" name="Oval 80"/>
            <p:cNvSpPr>
              <a:spLocks noChangeArrowheads="1"/>
            </p:cNvSpPr>
            <p:nvPr/>
          </p:nvSpPr>
          <p:spPr bwMode="auto">
            <a:xfrm>
              <a:off x="1488" y="2832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7" name="Oval 81"/>
            <p:cNvSpPr>
              <a:spLocks noChangeArrowheads="1"/>
            </p:cNvSpPr>
            <p:nvPr/>
          </p:nvSpPr>
          <p:spPr bwMode="auto">
            <a:xfrm>
              <a:off x="1056" y="2640"/>
              <a:ext cx="47" cy="47"/>
            </a:xfrm>
            <a:prstGeom prst="ellipse">
              <a:avLst/>
            </a:prstGeom>
            <a:solidFill>
              <a:srgbClr val="FF0000"/>
            </a:solidFill>
            <a:ln w="12700">
              <a:solidFill>
                <a:srgbClr val="FF0000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698" name="Text Box 82"/>
            <p:cNvSpPr txBox="1">
              <a:spLocks noChangeArrowheads="1"/>
            </p:cNvSpPr>
            <p:nvPr/>
          </p:nvSpPr>
          <p:spPr bwMode="auto">
            <a:xfrm>
              <a:off x="4189" y="1248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Reassign clusters</a:t>
              </a:r>
            </a:p>
          </p:txBody>
        </p:sp>
      </p:grpSp>
      <p:grpSp>
        <p:nvGrpSpPr>
          <p:cNvPr id="1775703" name="Group 87"/>
          <p:cNvGrpSpPr>
            <a:grpSpLocks/>
          </p:cNvGrpSpPr>
          <p:nvPr/>
        </p:nvGrpSpPr>
        <p:grpSpPr bwMode="auto">
          <a:xfrm>
            <a:off x="3454402" y="3276600"/>
            <a:ext cx="4699000" cy="608013"/>
            <a:chOff x="2448" y="1824"/>
            <a:chExt cx="2960" cy="383"/>
          </a:xfrm>
        </p:grpSpPr>
        <p:sp>
          <p:nvSpPr>
            <p:cNvPr id="1775704" name="Oval 88"/>
            <p:cNvSpPr>
              <a:spLocks noChangeArrowheads="1"/>
            </p:cNvSpPr>
            <p:nvPr/>
          </p:nvSpPr>
          <p:spPr bwMode="auto">
            <a:xfrm>
              <a:off x="2784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5" name="Oval 89"/>
            <p:cNvSpPr>
              <a:spLocks noChangeArrowheads="1"/>
            </p:cNvSpPr>
            <p:nvPr/>
          </p:nvSpPr>
          <p:spPr bwMode="auto">
            <a:xfrm>
              <a:off x="3456" y="1872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6" name="Oval 90"/>
            <p:cNvSpPr>
              <a:spLocks noChangeArrowheads="1"/>
            </p:cNvSpPr>
            <p:nvPr/>
          </p:nvSpPr>
          <p:spPr bwMode="auto">
            <a:xfrm>
              <a:off x="2448" y="2160"/>
              <a:ext cx="47" cy="47"/>
            </a:xfrm>
            <a:prstGeom prst="ellipse">
              <a:avLst/>
            </a:prstGeom>
            <a:solidFill>
              <a:srgbClr val="0000FF"/>
            </a:solidFill>
            <a:ln w="12700">
              <a:solidFill>
                <a:srgbClr val="0000FF"/>
              </a:solidFill>
              <a:round/>
              <a:headEnd/>
              <a:tailEnd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 anchor="ctr">
              <a:spAutoFit/>
            </a:bodyPr>
            <a:lstStyle/>
            <a:p>
              <a:endParaRPr lang="en-US"/>
            </a:p>
          </p:txBody>
        </p:sp>
        <p:sp>
          <p:nvSpPr>
            <p:cNvPr id="1775707" name="Text Box 91"/>
            <p:cNvSpPr txBox="1">
              <a:spLocks noChangeArrowheads="1"/>
            </p:cNvSpPr>
            <p:nvPr/>
          </p:nvSpPr>
          <p:spPr bwMode="auto">
            <a:xfrm>
              <a:off x="4189" y="1824"/>
              <a:ext cx="1219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000000"/>
                  </a:solidFill>
                  <a:latin typeface="Gill Sans"/>
                  <a:cs typeface="Gill Sans"/>
                </a:rPr>
                <a:t>Reassign </a:t>
              </a:r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clusters</a:t>
              </a:r>
            </a:p>
          </p:txBody>
        </p:sp>
      </p:grpSp>
      <p:grpSp>
        <p:nvGrpSpPr>
          <p:cNvPr id="1775708" name="Group 92"/>
          <p:cNvGrpSpPr>
            <a:grpSpLocks/>
          </p:cNvGrpSpPr>
          <p:nvPr/>
        </p:nvGrpSpPr>
        <p:grpSpPr bwMode="auto">
          <a:xfrm>
            <a:off x="1420814" y="3733804"/>
            <a:ext cx="7007223" cy="477838"/>
            <a:chOff x="1167" y="2112"/>
            <a:chExt cx="4414" cy="301"/>
          </a:xfrm>
        </p:grpSpPr>
        <p:sp>
          <p:nvSpPr>
            <p:cNvPr id="1775711" name="Text Box 95"/>
            <p:cNvSpPr txBox="1">
              <a:spLocks noChangeArrowheads="1"/>
            </p:cNvSpPr>
            <p:nvPr/>
          </p:nvSpPr>
          <p:spPr bwMode="auto">
            <a:xfrm>
              <a:off x="2847" y="2112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3333FF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3333FF"/>
                </a:solidFill>
                <a:latin typeface="Times New Roman" charset="0"/>
              </a:endParaRPr>
            </a:p>
          </p:txBody>
        </p:sp>
        <p:sp>
          <p:nvSpPr>
            <p:cNvPr id="1775712" name="Text Box 96"/>
            <p:cNvSpPr txBox="1">
              <a:spLocks noChangeArrowheads="1"/>
            </p:cNvSpPr>
            <p:nvPr/>
          </p:nvSpPr>
          <p:spPr bwMode="auto">
            <a:xfrm>
              <a:off x="1167" y="2160"/>
              <a:ext cx="258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 smtClean="0">
                  <a:solidFill>
                    <a:srgbClr val="FF0000"/>
                  </a:solidFill>
                  <a:latin typeface="Wingdings"/>
                  <a:ea typeface="Wingdings"/>
                  <a:cs typeface="Wingdings"/>
                  <a:sym typeface="Wingdings"/>
                </a:rPr>
                <a:t></a:t>
              </a:r>
              <a:endParaRPr lang="en-US" sz="2000" b="0" dirty="0">
                <a:solidFill>
                  <a:srgbClr val="FF0000"/>
                </a:solidFill>
                <a:latin typeface="Times New Roman" charset="0"/>
              </a:endParaRPr>
            </a:p>
          </p:txBody>
        </p:sp>
        <p:sp>
          <p:nvSpPr>
            <p:cNvPr id="1775713" name="Text Box 97"/>
            <p:cNvSpPr txBox="1">
              <a:spLocks noChangeArrowheads="1"/>
            </p:cNvSpPr>
            <p:nvPr/>
          </p:nvSpPr>
          <p:spPr bwMode="auto">
            <a:xfrm>
              <a:off x="4189" y="2112"/>
              <a:ext cx="1392" cy="253"/>
            </a:xfrm>
            <a:prstGeom prst="rect">
              <a:avLst/>
            </a:prstGeom>
            <a:noFill/>
            <a:ln>
              <a:noFill/>
            </a:ln>
            <a:effectLst/>
            <a:extLst>
              <a:ext uri="{909E8E84-426E-40dd-AFC4-6F175D3DCCD1}">
                <a14:hiddenFill xmlns:a14="http://schemas.microsoft.com/office/drawing/2010/main">
                  <a:solidFill>
                    <a:srgbClr val="00CC99"/>
                  </a:solidFill>
                </a14:hiddenFill>
              </a:ext>
              <a:ext uri="{91240B29-F687-4f45-9708-019B960494DF}">
                <a14:hiddenLine xmlns:a14="http://schemas.microsoft.com/office/drawing/2010/main" w="12700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lIns="90000" tIns="46800" rIns="90000" bIns="46800">
              <a:spAutoFit/>
            </a:bodyPr>
            <a:lstStyle/>
            <a:p>
              <a:pPr algn="ctr" eaLnBrk="1" hangingPunct="1"/>
              <a:r>
                <a:rPr lang="en-US" sz="2000" b="0" dirty="0">
                  <a:solidFill>
                    <a:srgbClr val="000000"/>
                  </a:solidFill>
                  <a:latin typeface="Gill Sans"/>
                  <a:cs typeface="Gill Sans"/>
                </a:rPr>
                <a:t>Compute centroids</a:t>
              </a:r>
            </a:p>
          </p:txBody>
        </p:sp>
      </p:grpSp>
      <p:sp>
        <p:nvSpPr>
          <p:cNvPr id="1775714" name="Text Box 98"/>
          <p:cNvSpPr txBox="1">
            <a:spLocks noChangeArrowheads="1"/>
          </p:cNvSpPr>
          <p:nvPr/>
        </p:nvSpPr>
        <p:spPr bwMode="auto">
          <a:xfrm>
            <a:off x="6217920" y="4191000"/>
            <a:ext cx="193554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00CC99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eaLnBrk="1" hangingPunct="1"/>
            <a:r>
              <a:rPr lang="en-US" sz="2000" b="0" dirty="0">
                <a:solidFill>
                  <a:srgbClr val="000000"/>
                </a:solidFill>
                <a:latin typeface="Gill Sans"/>
                <a:cs typeface="Gill Sans"/>
              </a:rPr>
              <a:t>Reassign clusters</a:t>
            </a:r>
          </a:p>
        </p:txBody>
      </p:sp>
      <p:sp>
        <p:nvSpPr>
          <p:cNvPr id="1775715" name="Text Box 99"/>
          <p:cNvSpPr txBox="1">
            <a:spLocks noChangeArrowheads="1"/>
          </p:cNvSpPr>
          <p:nvPr/>
        </p:nvSpPr>
        <p:spPr bwMode="auto">
          <a:xfrm>
            <a:off x="6217920" y="4724400"/>
            <a:ext cx="1393403" cy="40229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12700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wrap="none" lIns="90000" tIns="46800" rIns="90000" bIns="46800">
            <a:spAutoFit/>
          </a:bodyPr>
          <a:lstStyle/>
          <a:p>
            <a:pPr algn="ctr" eaLnBrk="1" hangingPunct="1"/>
            <a:r>
              <a:rPr lang="en-US" sz="2000" b="0" dirty="0">
                <a:solidFill>
                  <a:srgbClr val="FF0000"/>
                </a:solidFill>
                <a:latin typeface="Gill Sans"/>
                <a:cs typeface="Gill Sans"/>
              </a:rPr>
              <a:t>Converged!</a:t>
            </a:r>
          </a:p>
        </p:txBody>
      </p:sp>
    </p:spTree>
    <p:extLst>
      <p:ext uri="{BB962C8B-B14F-4D97-AF65-F5344CB8AC3E}">
        <p14:creationId xmlns:p14="http://schemas.microsoft.com/office/powerpoint/2010/main" val="271710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6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57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7757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75700" grpId="0"/>
      <p:bldP spid="1775714" grpId="0" autoUpdateAnimBg="0"/>
      <p:bldP spid="1775715" grpId="0" autoUpdateAnimBg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Basic MapReduce Implementation</a:t>
            </a:r>
            <a:endParaRPr lang="en-US" dirty="0"/>
          </a:p>
        </p:txBody>
      </p:sp>
      <p:pic>
        <p:nvPicPr>
          <p:cNvPr id="4" name="Picture 3" descr="kNN1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828800"/>
            <a:ext cx="5969000" cy="3784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6096000" y="3276600"/>
            <a:ext cx="2895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0" dirty="0" smtClean="0">
                <a:solidFill>
                  <a:srgbClr val="FF0000"/>
                </a:solidFill>
                <a:latin typeface="Gill Sans"/>
              </a:rPr>
              <a:t>(Just a clever way to keep track of denominator)</a:t>
            </a:r>
            <a:endParaRPr lang="en-US" sz="1800" b="0" dirty="0">
              <a:solidFill>
                <a:srgbClr val="FF0000"/>
              </a:solidFill>
              <a:latin typeface="Gill Sans"/>
            </a:endParaRPr>
          </a:p>
        </p:txBody>
      </p:sp>
      <p:cxnSp>
        <p:nvCxnSpPr>
          <p:cNvPr id="7" name="Straight Arrow Connector 6"/>
          <p:cNvCxnSpPr>
            <a:stCxn id="5" idx="1"/>
          </p:cNvCxnSpPr>
          <p:nvPr/>
        </p:nvCxnSpPr>
        <p:spPr bwMode="auto">
          <a:xfrm flipH="1" flipV="1">
            <a:off x="5257800" y="3429000"/>
            <a:ext cx="838200" cy="170766"/>
          </a:xfrm>
          <a:prstGeom prst="straightConnector1">
            <a:avLst/>
          </a:prstGeom>
          <a:ln>
            <a:solidFill>
              <a:srgbClr val="FF0000"/>
            </a:solidFill>
            <a:headEnd type="none" w="med" len="med"/>
            <a:tailEnd type="arrow"/>
          </a:ln>
        </p:spPr>
        <p:style>
          <a:lnRef idx="1">
            <a:schemeClr val="accent4"/>
          </a:lnRef>
          <a:fillRef idx="0">
            <a:schemeClr val="accent4"/>
          </a:fillRef>
          <a:effectRef idx="0">
            <a:schemeClr val="accent4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27854464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 w/ IMC</a:t>
            </a:r>
            <a:endParaRPr lang="en-US" dirty="0"/>
          </a:p>
        </p:txBody>
      </p:sp>
      <p:pic>
        <p:nvPicPr>
          <p:cNvPr id="4" name="Picture 3" descr="kNN2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80160" y="1295400"/>
            <a:ext cx="5969000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691101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Implementation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Standard setup of iterative MapReduce algorithms</a:t>
            </a:r>
          </a:p>
          <a:p>
            <a:pPr lvl="1"/>
            <a:r>
              <a:rPr lang="en-US" dirty="0" smtClean="0"/>
              <a:t>Driver program sets up MapReduce job</a:t>
            </a:r>
          </a:p>
          <a:p>
            <a:pPr lvl="1"/>
            <a:r>
              <a:rPr lang="en-US" dirty="0" smtClean="0"/>
              <a:t>Waits for completion</a:t>
            </a:r>
          </a:p>
          <a:p>
            <a:pPr lvl="1"/>
            <a:r>
              <a:rPr lang="en-US" dirty="0" smtClean="0"/>
              <a:t>Checks for convergence</a:t>
            </a:r>
          </a:p>
          <a:p>
            <a:pPr lvl="1"/>
            <a:r>
              <a:rPr lang="en-US" dirty="0" smtClean="0"/>
              <a:t>Repeats if necessary</a:t>
            </a:r>
          </a:p>
          <a:p>
            <a:r>
              <a:rPr lang="en-US" dirty="0" smtClean="0"/>
              <a:t>Must be able keep cluster centroids in memory</a:t>
            </a:r>
          </a:p>
          <a:p>
            <a:pPr lvl="1"/>
            <a:r>
              <a:rPr lang="en-US" dirty="0" smtClean="0"/>
              <a:t>With large </a:t>
            </a:r>
            <a:r>
              <a:rPr lang="en-US" i="1" dirty="0" smtClean="0"/>
              <a:t>k</a:t>
            </a:r>
            <a:r>
              <a:rPr lang="en-US" dirty="0" smtClean="0"/>
              <a:t>, large feature spaces, potentially an issue</a:t>
            </a:r>
          </a:p>
          <a:p>
            <a:pPr lvl="1"/>
            <a:r>
              <a:rPr lang="en-US" dirty="0" smtClean="0"/>
              <a:t>Memory requirements of centroids grow over time!</a:t>
            </a:r>
          </a:p>
          <a:p>
            <a:r>
              <a:rPr lang="en-US" dirty="0" smtClean="0"/>
              <a:t>Variant: </a:t>
            </a:r>
            <a:r>
              <a:rPr lang="en-US" i="1" dirty="0" smtClean="0"/>
              <a:t>k</a:t>
            </a:r>
            <a:r>
              <a:rPr lang="en-US" dirty="0" smtClean="0"/>
              <a:t>-</a:t>
            </a:r>
            <a:r>
              <a:rPr lang="en-US" dirty="0" err="1" smtClean="0"/>
              <a:t>medoids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130142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 w/ 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data as a mixture of Gaussians</a:t>
            </a:r>
          </a:p>
          <a:p>
            <a:r>
              <a:rPr lang="en-US" dirty="0" smtClean="0"/>
              <a:t>Given data, recover model parameters</a:t>
            </a:r>
            <a:endParaRPr lang="en-US" dirty="0"/>
          </a:p>
        </p:txBody>
      </p:sp>
      <p:pic>
        <p:nvPicPr>
          <p:cNvPr id="4" name="Picture 3" descr="500px-EM-Gaussian-data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97100" y="1503324"/>
            <a:ext cx="5118100" cy="5507076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(Cluster analysis)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30309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Distributions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 (i.e., Normal):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random variable with such a distribution we write as: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Multivariate Gaussian: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A vector-value random variable with such a distribution we write as:</a:t>
            </a:r>
            <a:endParaRPr lang="en-US" dirty="0"/>
          </a:p>
          <a:p>
            <a:endParaRPr lang="en-US" dirty="0" smtClean="0"/>
          </a:p>
          <a:p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75460"/>
            <a:ext cx="48920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3116580"/>
            <a:ext cx="1546860" cy="31242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882640"/>
            <a:ext cx="1447800" cy="28956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371600" y="4495800"/>
            <a:ext cx="676656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221660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Univariate</a:t>
            </a:r>
            <a:r>
              <a:rPr lang="en-US" dirty="0" smtClean="0"/>
              <a:t> Gaussian</a:t>
            </a:r>
            <a:endParaRPr lang="en-US" dirty="0"/>
          </a:p>
        </p:txBody>
      </p:sp>
      <p:pic>
        <p:nvPicPr>
          <p:cNvPr id="6" name="Picture 5" descr="Normal_Distribution_PDF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143000"/>
            <a:ext cx="8466666" cy="5410200"/>
          </a:xfrm>
          <a:prstGeom prst="rect">
            <a:avLst/>
          </a:prstGeom>
        </p:spPr>
      </p:pic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Wikipedia (Normal Distribution)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9040194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Personalized PageRank</a:t>
            </a:r>
          </a:p>
          <a:p>
            <a:r>
              <a:rPr lang="en-US" dirty="0" smtClean="0"/>
              <a:t>Clustering</a:t>
            </a:r>
          </a:p>
          <a:p>
            <a:r>
              <a:rPr lang="en-US" dirty="0" smtClean="0"/>
              <a:t>Classification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8760605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Multivariate Gaussians</a:t>
            </a:r>
            <a:endParaRPr lang="en-US" dirty="0"/>
          </a:p>
        </p:txBody>
      </p:sp>
      <p:pic>
        <p:nvPicPr>
          <p:cNvPr id="4" name="Picture 3" descr="gaussians-examples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" y="1460500"/>
            <a:ext cx="8920339" cy="34163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8660" y="5067300"/>
            <a:ext cx="1158240" cy="662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10200" y="5067300"/>
            <a:ext cx="1158240" cy="662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156460" y="5067300"/>
            <a:ext cx="1729740" cy="662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80860" y="5067300"/>
            <a:ext cx="1729740" cy="662940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Lecture notes by </a:t>
            </a:r>
            <a:r>
              <a:rPr lang="en-US" sz="1000" b="0" dirty="0" err="1" smtClean="0">
                <a:solidFill>
                  <a:schemeClr val="bg1"/>
                </a:solidFill>
              </a:rPr>
              <a:t>Chuong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>
                <a:solidFill>
                  <a:schemeClr val="bg1"/>
                </a:solidFill>
              </a:rPr>
              <a:t>B. </a:t>
            </a:r>
            <a:r>
              <a:rPr lang="en-US" sz="1000" b="0" dirty="0" smtClean="0">
                <a:solidFill>
                  <a:schemeClr val="bg1"/>
                </a:solidFill>
              </a:rPr>
              <a:t>Do (IIT Delhi)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39424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Gaussian Mixture Models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Model parameters</a:t>
            </a:r>
          </a:p>
          <a:p>
            <a:pPr lvl="1"/>
            <a:r>
              <a:rPr lang="en-US" dirty="0" smtClean="0"/>
              <a:t>Number of components:</a:t>
            </a:r>
          </a:p>
          <a:p>
            <a:pPr lvl="1"/>
            <a:r>
              <a:rPr lang="en-US" dirty="0" smtClean="0"/>
              <a:t>“Mixing” weight vector:</a:t>
            </a:r>
          </a:p>
          <a:p>
            <a:pPr lvl="1"/>
            <a:r>
              <a:rPr lang="en-US" dirty="0" smtClean="0"/>
              <a:t>For each Gaussian, mean and covariance matrix:</a:t>
            </a:r>
          </a:p>
          <a:p>
            <a:r>
              <a:rPr lang="en-US" dirty="0" smtClean="0"/>
              <a:t>Varying constraints on co-variance matrices</a:t>
            </a:r>
          </a:p>
          <a:p>
            <a:pPr lvl="1"/>
            <a:r>
              <a:rPr lang="en-US" dirty="0" smtClean="0"/>
              <a:t>Spherical vs. diagonal vs. full</a:t>
            </a:r>
          </a:p>
          <a:p>
            <a:pPr lvl="1"/>
            <a:r>
              <a:rPr lang="en-US" dirty="0" smtClean="0"/>
              <a:t>Tied vs. untied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00800" y="2400300"/>
            <a:ext cx="518160" cy="1905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47560" y="2377440"/>
            <a:ext cx="548640" cy="2362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33800" y="2087880"/>
            <a:ext cx="152400" cy="1219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10000" y="1676400"/>
            <a:ext cx="236220" cy="190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483633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Learning for Simple </a:t>
            </a:r>
            <a:r>
              <a:rPr lang="en-US" dirty="0" err="1" smtClean="0"/>
              <a:t>Univariate</a:t>
            </a:r>
            <a:r>
              <a:rPr lang="en-US" dirty="0" smtClean="0"/>
              <a:t> 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Problem setup:</a:t>
            </a:r>
          </a:p>
          <a:p>
            <a:pPr lvl="1"/>
            <a:r>
              <a:rPr lang="en-US" dirty="0" smtClean="0"/>
              <a:t>Given number of components:</a:t>
            </a:r>
          </a:p>
          <a:p>
            <a:pPr lvl="1"/>
            <a:r>
              <a:rPr lang="en-US" dirty="0" smtClean="0"/>
              <a:t>Given points:</a:t>
            </a:r>
          </a:p>
          <a:p>
            <a:pPr lvl="1"/>
            <a:r>
              <a:rPr lang="en-US" dirty="0" smtClean="0"/>
              <a:t>Learn parameters:</a:t>
            </a:r>
          </a:p>
          <a:p>
            <a:r>
              <a:rPr lang="en-US" dirty="0" smtClean="0"/>
              <a:t>Model selection criterion: maximize likelihood of data</a:t>
            </a:r>
          </a:p>
          <a:p>
            <a:pPr lvl="1"/>
            <a:r>
              <a:rPr lang="en-US" dirty="0" smtClean="0"/>
              <a:t>Introduce indicator variables: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Likelihood of the data: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19600" y="1676400"/>
            <a:ext cx="236220" cy="1905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00400" y="2313432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7000" y="2075688"/>
            <a:ext cx="510540" cy="1676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9200" y="5105400"/>
            <a:ext cx="3489960" cy="32766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3733800"/>
            <a:ext cx="3840480" cy="662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908458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to the Rescue!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We’re faced with this:</a:t>
            </a:r>
          </a:p>
          <a:p>
            <a:endParaRPr lang="en-US" dirty="0"/>
          </a:p>
          <a:p>
            <a:pPr lvl="1"/>
            <a:r>
              <a:rPr lang="en-US" dirty="0" smtClean="0"/>
              <a:t>It’d be a lot easier if we knew the </a:t>
            </a:r>
            <a:r>
              <a:rPr lang="en-US" i="1" dirty="0" smtClean="0"/>
              <a:t>z</a:t>
            </a:r>
            <a:r>
              <a:rPr lang="en-US" dirty="0" smtClean="0"/>
              <a:t>’s!</a:t>
            </a:r>
          </a:p>
          <a:p>
            <a:r>
              <a:rPr lang="en-US" dirty="0" smtClean="0"/>
              <a:t>Expectation Maximization</a:t>
            </a:r>
            <a:endParaRPr lang="en-US" dirty="0"/>
          </a:p>
          <a:p>
            <a:pPr lvl="1"/>
            <a:r>
              <a:rPr lang="en-US" dirty="0" smtClean="0"/>
              <a:t>Guess </a:t>
            </a:r>
            <a:r>
              <a:rPr lang="en-US" dirty="0"/>
              <a:t>the model parameters</a:t>
            </a:r>
          </a:p>
          <a:p>
            <a:pPr lvl="1"/>
            <a:r>
              <a:rPr lang="en-US" dirty="0"/>
              <a:t>E-step: Compute posterior distribution over latent (hidden) variables given the model parameters</a:t>
            </a:r>
          </a:p>
          <a:p>
            <a:pPr lvl="1"/>
            <a:r>
              <a:rPr lang="en-US" dirty="0"/>
              <a:t>M-step: Update model parameters using posterior distribution computed in the E-step</a:t>
            </a:r>
          </a:p>
          <a:p>
            <a:pPr lvl="1"/>
            <a:r>
              <a:rPr lang="en-US" dirty="0" smtClean="0"/>
              <a:t>Iterate until convergence</a:t>
            </a:r>
            <a:endParaRPr lang="en-US" dirty="0"/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53540"/>
            <a:ext cx="3489960" cy="32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855880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n-a-miracle-happens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90800" y="1066800"/>
            <a:ext cx="3810000" cy="462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27686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EM for </a:t>
            </a:r>
            <a:r>
              <a:rPr lang="en-US" dirty="0" err="1" smtClean="0"/>
              <a:t>Univariate</a:t>
            </a:r>
            <a:r>
              <a:rPr lang="en-US" dirty="0" smtClean="0"/>
              <a:t> GMMs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Initialize:</a:t>
            </a:r>
          </a:p>
          <a:p>
            <a:r>
              <a:rPr lang="en-US" dirty="0" smtClean="0"/>
              <a:t>Iterate:</a:t>
            </a:r>
          </a:p>
          <a:p>
            <a:pPr lvl="1"/>
            <a:r>
              <a:rPr lang="en-US" dirty="0" smtClean="0"/>
              <a:t>E-step: compute expectation of </a:t>
            </a:r>
            <a:r>
              <a:rPr lang="en-US" i="1" dirty="0" smtClean="0"/>
              <a:t>z</a:t>
            </a:r>
            <a:r>
              <a:rPr lang="en-US" dirty="0" smtClean="0"/>
              <a:t> variables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M-step: compute new model parameters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57400" y="1143000"/>
            <a:ext cx="1470660" cy="31242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24000" y="2743200"/>
            <a:ext cx="4023360" cy="68580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24000" y="4114800"/>
            <a:ext cx="3962400" cy="2316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152581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Right Arrow 34"/>
          <p:cNvSpPr/>
          <p:nvPr/>
        </p:nvSpPr>
        <p:spPr bwMode="auto">
          <a:xfrm rot="5400000">
            <a:off x="4282439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Right Arrow 35"/>
          <p:cNvSpPr/>
          <p:nvPr/>
        </p:nvSpPr>
        <p:spPr bwMode="auto">
          <a:xfrm rot="5400000">
            <a:off x="52578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Right Arrow 36"/>
          <p:cNvSpPr/>
          <p:nvPr/>
        </p:nvSpPr>
        <p:spPr bwMode="auto">
          <a:xfrm rot="5400000">
            <a:off x="6629400" y="2819400"/>
            <a:ext cx="2514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Right Arrow 30"/>
          <p:cNvSpPr/>
          <p:nvPr/>
        </p:nvSpPr>
        <p:spPr bwMode="auto">
          <a:xfrm>
            <a:off x="4663440" y="16002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Right Arrow 31"/>
          <p:cNvSpPr/>
          <p:nvPr/>
        </p:nvSpPr>
        <p:spPr bwMode="auto">
          <a:xfrm>
            <a:off x="4663440" y="21336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Right Arrow 32"/>
          <p:cNvSpPr/>
          <p:nvPr/>
        </p:nvSpPr>
        <p:spPr bwMode="auto">
          <a:xfrm>
            <a:off x="4663440" y="2667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Right Arrow 33"/>
          <p:cNvSpPr/>
          <p:nvPr/>
        </p:nvSpPr>
        <p:spPr bwMode="auto">
          <a:xfrm>
            <a:off x="4663440" y="3429000"/>
            <a:ext cx="3276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2590800"/>
            <a:ext cx="2682240" cy="4572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34000" y="5105400"/>
            <a:ext cx="2641600" cy="1544320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 bwMode="auto">
          <a:xfrm>
            <a:off x="51054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1,1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51054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0" name="Rectangle 9"/>
          <p:cNvSpPr/>
          <p:nvPr/>
        </p:nvSpPr>
        <p:spPr bwMode="auto">
          <a:xfrm>
            <a:off x="51054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51054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,1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60960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1,2</a:t>
            </a:r>
          </a:p>
        </p:txBody>
      </p:sp>
      <p:sp>
        <p:nvSpPr>
          <p:cNvPr id="13" name="Rectangle 12"/>
          <p:cNvSpPr/>
          <p:nvPr/>
        </p:nvSpPr>
        <p:spPr bwMode="auto">
          <a:xfrm>
            <a:off x="60960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4" name="Rectangle 13"/>
          <p:cNvSpPr/>
          <p:nvPr/>
        </p:nvSpPr>
        <p:spPr bwMode="auto">
          <a:xfrm>
            <a:off x="60960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,3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60960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,2</a:t>
            </a:r>
          </a:p>
        </p:txBody>
      </p:sp>
      <p:sp>
        <p:nvSpPr>
          <p:cNvPr id="16" name="Rectangle 15"/>
          <p:cNvSpPr/>
          <p:nvPr/>
        </p:nvSpPr>
        <p:spPr bwMode="auto">
          <a:xfrm>
            <a:off x="746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1,K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746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746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</a:p>
        </p:txBody>
      </p:sp>
      <p:sp>
        <p:nvSpPr>
          <p:cNvPr id="19" name="Rectangle 18"/>
          <p:cNvSpPr/>
          <p:nvPr/>
        </p:nvSpPr>
        <p:spPr bwMode="auto">
          <a:xfrm>
            <a:off x="746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z</a:t>
            </a:r>
            <a:r>
              <a:rPr lang="en-US" b="0" i="1" baseline="-25000" dirty="0" err="1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kumimoji="0" lang="en-US" sz="1600" b="0" i="1" u="none" strike="noStrike" cap="none" normalizeH="0" baseline="-2500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,K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5334000" y="30480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7010400" y="16426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3657600" y="16002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kumimoji="0" lang="en-US" sz="1600" b="0" i="1" u="none" strike="noStrike" cap="none" normalizeH="0" baseline="-2500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1</a:t>
            </a:r>
          </a:p>
        </p:txBody>
      </p:sp>
      <p:sp>
        <p:nvSpPr>
          <p:cNvPr id="24" name="Rectangle 23"/>
          <p:cNvSpPr/>
          <p:nvPr/>
        </p:nvSpPr>
        <p:spPr bwMode="auto">
          <a:xfrm>
            <a:off x="3657600" y="21336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5" name="Rectangle 24"/>
          <p:cNvSpPr/>
          <p:nvPr/>
        </p:nvSpPr>
        <p:spPr bwMode="auto">
          <a:xfrm>
            <a:off x="3657600" y="2667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3657600" y="3429000"/>
            <a:ext cx="838200" cy="381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1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x</a:t>
            </a:r>
            <a:r>
              <a:rPr lang="en-US" b="0" i="1" baseline="-25000" dirty="0" err="1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kumimoji="0" lang="en-US" sz="1600" b="0" i="1" u="none" strike="noStrike" cap="none" normalizeH="0" baseline="-2500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304800" y="2129135"/>
            <a:ext cx="70719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Map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4953000" y="4495800"/>
            <a:ext cx="111100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Reduce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742599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 animBg="1"/>
      <p:bldP spid="36" grpId="0" animBg="1"/>
      <p:bldP spid="37" grpId="0" animBg="1"/>
      <p:bldP spid="31" grpId="0" animBg="1"/>
      <p:bldP spid="31" grpId="1" animBg="1"/>
      <p:bldP spid="32" grpId="0" animBg="1"/>
      <p:bldP spid="32" grpId="1" animBg="1"/>
      <p:bldP spid="33" grpId="0" animBg="1"/>
      <p:bldP spid="33" grpId="1" animBg="1"/>
      <p:bldP spid="34" grpId="0" animBg="1"/>
      <p:bldP spid="34" grpId="1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i="1" dirty="0" smtClean="0"/>
              <a:t>K</a:t>
            </a:r>
            <a:r>
              <a:rPr lang="en-US" dirty="0" smtClean="0"/>
              <a:t>-Means vs. GMMs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381000" y="3156347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81000" y="4489847"/>
            <a:ext cx="1676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7432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i="1" dirty="0" smtClean="0">
                <a:solidFill>
                  <a:schemeClr val="bg1"/>
                </a:solidFill>
                <a:latin typeface="Gill Sans"/>
                <a:cs typeface="Gill Sans"/>
              </a:rPr>
              <a:t>K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-Means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943600" y="1806714"/>
            <a:ext cx="1981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GMM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6000" y="30640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Compute distance of points to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2286000" y="4551402"/>
            <a:ext cx="289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Recompute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new centroids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562600" y="3064014"/>
            <a:ext cx="32004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E-step: compute expectation of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z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indicator variables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638800" y="4397514"/>
            <a:ext cx="2895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M-step: update values of model parameters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5333660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10" grpId="0"/>
      <p:bldP spid="11" grpId="0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Summary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 clustering</a:t>
            </a:r>
          </a:p>
          <a:p>
            <a:pPr lvl="1"/>
            <a:r>
              <a:rPr lang="en-US" dirty="0" smtClean="0"/>
              <a:t>Difficult to implement in MapReduce</a:t>
            </a:r>
          </a:p>
          <a:p>
            <a:r>
              <a:rPr lang="en-US" i="1" dirty="0" smtClean="0"/>
              <a:t>K</a:t>
            </a:r>
            <a:r>
              <a:rPr lang="en-US" dirty="0" smtClean="0"/>
              <a:t>-Means</a:t>
            </a:r>
          </a:p>
          <a:p>
            <a:pPr lvl="1"/>
            <a:r>
              <a:rPr lang="en-US" dirty="0" smtClean="0"/>
              <a:t>Straightforward implementation in MapReduce</a:t>
            </a:r>
          </a:p>
          <a:p>
            <a:r>
              <a:rPr lang="en-US" dirty="0" smtClean="0"/>
              <a:t>Gaussian Mixture Models</a:t>
            </a:r>
          </a:p>
          <a:p>
            <a:pPr lvl="1"/>
            <a:r>
              <a:rPr lang="en-US" dirty="0" smtClean="0"/>
              <a:t>Implementation conceptually similar to </a:t>
            </a:r>
            <a:r>
              <a:rPr lang="en-US" i="1" dirty="0" smtClean="0"/>
              <a:t>k</a:t>
            </a:r>
            <a:r>
              <a:rPr lang="en-US" dirty="0" smtClean="0"/>
              <a:t>-means, more “bookkeeping”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330467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Metal_movable_type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80643" y="1"/>
            <a:ext cx="10324643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</a:t>
            </a:r>
            <a:r>
              <a:rPr lang="en-US" sz="1000" b="0" dirty="0" smtClean="0">
                <a:solidFill>
                  <a:schemeClr val="bg1"/>
                </a:solidFill>
              </a:rPr>
              <a:t> </a:t>
            </a:r>
            <a:r>
              <a:rPr lang="en-US" sz="1000" b="0" dirty="0" smtClean="0"/>
              <a:t>Wikipedia (Sorting)</a:t>
            </a:r>
            <a:endParaRPr lang="en-US" sz="1000" b="0" dirty="0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r"/>
            <a:r>
              <a:rPr lang="en-US" dirty="0" smtClean="0"/>
              <a:t>Classification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81403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M45_filip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321420" y="0"/>
            <a:ext cx="11151220" cy="6858000"/>
          </a:xfrm>
          <a:prstGeom prst="rect">
            <a:avLst/>
          </a:prstGeom>
        </p:spPr>
      </p:pic>
      <p:sp>
        <p:nvSpPr>
          <p:cNvPr id="5" name="Title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Clustering</a:t>
            </a:r>
            <a:endParaRPr lang="en-US" dirty="0"/>
          </a:p>
        </p:txBody>
      </p:sp>
      <p:sp>
        <p:nvSpPr>
          <p:cNvPr id="7" name="TextBox 6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(Star cluster)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2349941165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Machine Learning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generic problem of function induction given sample instances of input and output</a:t>
            </a:r>
          </a:p>
          <a:p>
            <a:pPr lvl="1"/>
            <a:r>
              <a:rPr lang="en-US" dirty="0" smtClean="0"/>
              <a:t>Classification: output draws from finite discrete labels</a:t>
            </a:r>
          </a:p>
          <a:p>
            <a:pPr lvl="1"/>
            <a:r>
              <a:rPr lang="en-US" dirty="0" smtClean="0"/>
              <a:t>Regression: output is a continuous value</a:t>
            </a:r>
          </a:p>
          <a:p>
            <a:r>
              <a:rPr lang="en-US" dirty="0" smtClean="0"/>
              <a:t>Focus here on supervised classification</a:t>
            </a:r>
          </a:p>
          <a:p>
            <a:pPr lvl="1"/>
            <a:r>
              <a:rPr lang="en-US" dirty="0" smtClean="0"/>
              <a:t>Suffices to illustrate large-scale machine learning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886200" y="5791200"/>
            <a:ext cx="4876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This is not meant to be an exhaustive treatment of machine learning!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83055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Spam detection</a:t>
            </a:r>
          </a:p>
          <a:p>
            <a:r>
              <a:rPr lang="en-US" dirty="0" smtClean="0"/>
              <a:t>Content (e.g., movie) classification</a:t>
            </a:r>
          </a:p>
          <a:p>
            <a:r>
              <a:rPr lang="en-US" dirty="0" smtClean="0"/>
              <a:t>POS tagging</a:t>
            </a:r>
          </a:p>
          <a:p>
            <a:r>
              <a:rPr lang="en-US" dirty="0" smtClean="0"/>
              <a:t>Friendship recommendation</a:t>
            </a:r>
          </a:p>
          <a:p>
            <a:r>
              <a:rPr lang="en-US" dirty="0" smtClean="0"/>
              <a:t>Document ranking</a:t>
            </a:r>
          </a:p>
          <a:p>
            <a:r>
              <a:rPr lang="en-US" dirty="0" smtClean="0"/>
              <a:t>Many, many more!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245817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Supervised Binary Classification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Restrict output label to be </a:t>
            </a:r>
            <a:r>
              <a:rPr lang="en-US" i="1" dirty="0" smtClean="0"/>
              <a:t>binary</a:t>
            </a:r>
          </a:p>
          <a:p>
            <a:pPr lvl="1"/>
            <a:r>
              <a:rPr lang="en-US" dirty="0" smtClean="0"/>
              <a:t>Yes/No</a:t>
            </a:r>
          </a:p>
          <a:p>
            <a:pPr lvl="1"/>
            <a:r>
              <a:rPr lang="en-US" dirty="0" smtClean="0"/>
              <a:t>1/0</a:t>
            </a:r>
          </a:p>
          <a:p>
            <a:r>
              <a:rPr lang="en-US" dirty="0" smtClean="0"/>
              <a:t>Binary classifiers form a primitive building block for multi-class problems</a:t>
            </a:r>
          </a:p>
          <a:p>
            <a:pPr lvl="1"/>
            <a:r>
              <a:rPr lang="en-US" dirty="0" smtClean="0"/>
              <a:t>One vs. rest classifier ensembles</a:t>
            </a:r>
          </a:p>
          <a:p>
            <a:pPr lvl="1"/>
            <a:r>
              <a:rPr lang="en-US" dirty="0" smtClean="0"/>
              <a:t>Classifier cascades</a:t>
            </a:r>
          </a:p>
        </p:txBody>
      </p:sp>
    </p:spTree>
    <p:extLst>
      <p:ext uri="{BB962C8B-B14F-4D97-AF65-F5344CB8AC3E}">
        <p14:creationId xmlns:p14="http://schemas.microsoft.com/office/powerpoint/2010/main" val="30782058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Limits of Supervised Classification?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Why is this a big data problem?</a:t>
            </a:r>
          </a:p>
          <a:p>
            <a:pPr lvl="1"/>
            <a:r>
              <a:rPr lang="en-US" dirty="0" smtClean="0"/>
              <a:t>Isn’t gathering labels a serious bottleneck?</a:t>
            </a:r>
          </a:p>
          <a:p>
            <a:r>
              <a:rPr lang="en-US" dirty="0" smtClean="0"/>
              <a:t>Solution: user behavior logs</a:t>
            </a:r>
          </a:p>
          <a:p>
            <a:pPr lvl="1"/>
            <a:r>
              <a:rPr lang="en-US" dirty="0"/>
              <a:t>Learning to rank</a:t>
            </a:r>
          </a:p>
          <a:p>
            <a:pPr lvl="1"/>
            <a:r>
              <a:rPr lang="en-US" dirty="0" smtClean="0"/>
              <a:t>Computational advertising</a:t>
            </a:r>
          </a:p>
          <a:p>
            <a:pPr lvl="1"/>
            <a:r>
              <a:rPr lang="en-US" dirty="0" smtClean="0"/>
              <a:t>Link recommendation</a:t>
            </a:r>
          </a:p>
          <a:p>
            <a:r>
              <a:rPr lang="en-US" dirty="0" smtClean="0"/>
              <a:t>The virtuous cycle of data-driven products</a:t>
            </a:r>
          </a:p>
        </p:txBody>
      </p:sp>
    </p:spTree>
    <p:extLst>
      <p:ext uri="{BB962C8B-B14F-4D97-AF65-F5344CB8AC3E}">
        <p14:creationId xmlns:p14="http://schemas.microsoft.com/office/powerpoint/2010/main" val="316289699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5" name="Group 44"/>
          <p:cNvGrpSpPr/>
          <p:nvPr/>
        </p:nvGrpSpPr>
        <p:grpSpPr>
          <a:xfrm>
            <a:off x="381000" y="2743200"/>
            <a:ext cx="8458200" cy="1676400"/>
            <a:chOff x="381000" y="2743200"/>
            <a:chExt cx="8458200" cy="1676400"/>
          </a:xfrm>
        </p:grpSpPr>
        <p:sp>
          <p:nvSpPr>
            <p:cNvPr id="59" name="Content Placeholder 23"/>
            <p:cNvSpPr txBox="1">
              <a:spLocks/>
            </p:cNvSpPr>
            <p:nvPr/>
          </p:nvSpPr>
          <p:spPr bwMode="auto">
            <a:xfrm>
              <a:off x="381000" y="2743200"/>
              <a:ext cx="8458200" cy="1219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25" tIns="45713" rIns="91425" bIns="45713" numCol="1" anchor="t" anchorCtr="0" compatLnSpc="1">
              <a:prstTxWarp prst="textNoShape">
                <a:avLst/>
              </a:prstTxWarp>
            </a:bodyPr>
            <a:lstStyle>
              <a:lvl1pPr marL="342848" indent="-342848" algn="l" rtl="0" eaLnBrk="0" fontAlgn="base" hangingPunct="0">
                <a:spcBef>
                  <a:spcPct val="25000"/>
                </a:spcBef>
                <a:spcAft>
                  <a:spcPct val="25000"/>
                </a:spcAft>
                <a:buClr>
                  <a:srgbClr val="5675A9"/>
                </a:buClr>
                <a:buSzPct val="75000"/>
                <a:buFont typeface="Wingdings" charset="2"/>
                <a:buChar char="¢"/>
                <a:defRPr sz="2400" baseline="0">
                  <a:solidFill>
                    <a:schemeClr val="bg1"/>
                  </a:solidFill>
                  <a:latin typeface="Gill Sans"/>
                  <a:ea typeface="+mn-ea"/>
                  <a:cs typeface="Gill Sans"/>
                </a:defRPr>
              </a:lvl1pPr>
              <a:lvl2pPr marL="742836" indent="-285707" algn="l" rtl="0" eaLnBrk="0" fontAlgn="base" hangingPunct="0">
                <a:spcBef>
                  <a:spcPct val="10000"/>
                </a:spcBef>
                <a:spcAft>
                  <a:spcPct val="10000"/>
                </a:spcAft>
                <a:buClr>
                  <a:srgbClr val="5675A9"/>
                </a:buClr>
                <a:buSzPct val="75000"/>
                <a:buFont typeface="Wingdings" charset="2"/>
                <a:buChar char="l"/>
                <a:defRPr sz="2000" baseline="0">
                  <a:solidFill>
                    <a:schemeClr val="bg1"/>
                  </a:solidFill>
                  <a:latin typeface="Gill Sans"/>
                  <a:cs typeface="Gill Sans"/>
                </a:defRPr>
              </a:lvl2pPr>
              <a:lvl3pPr marL="114282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800" baseline="0">
                  <a:solidFill>
                    <a:schemeClr val="bg1"/>
                  </a:solidFill>
                  <a:latin typeface="Gill Sans"/>
                  <a:cs typeface="Gill Sans"/>
                </a:defRPr>
              </a:lvl3pPr>
              <a:lvl4pPr marL="159995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4pPr>
              <a:lvl5pPr marL="2057085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5pPr>
              <a:lvl6pPr marL="251421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6pPr>
              <a:lvl7pPr marL="2971344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7pPr>
              <a:lvl8pPr marL="342847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8pPr>
              <a:lvl9pPr marL="3885603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9pPr>
            </a:lstStyle>
            <a:p>
              <a:r>
                <a:rPr lang="en-US" b="0" dirty="0"/>
                <a:t>Induce</a:t>
              </a:r>
            </a:p>
            <a:p>
              <a:pPr lvl="1"/>
              <a:r>
                <a:rPr lang="en-US" b="0" dirty="0"/>
                <a:t>Such that loss is minimized</a:t>
              </a:r>
            </a:p>
            <a:p>
              <a:endParaRPr lang="en-US" b="0" dirty="0" smtClean="0"/>
            </a:p>
            <a:p>
              <a:endParaRPr lang="en-US" b="0" dirty="0" smtClean="0"/>
            </a:p>
          </p:txBody>
        </p:sp>
        <p:pic>
          <p:nvPicPr>
            <p:cNvPr id="47" name="Picture 46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1752600" y="2895600"/>
              <a:ext cx="1264920" cy="259080"/>
            </a:xfrm>
            <a:prstGeom prst="rect">
              <a:avLst/>
            </a:prstGeom>
          </p:spPr>
        </p:pic>
        <p:pic>
          <p:nvPicPr>
            <p:cNvPr id="48" name="Picture 47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409700" y="3657600"/>
              <a:ext cx="1943100" cy="762000"/>
            </a:xfrm>
            <a:prstGeom prst="rect">
              <a:avLst/>
            </a:prstGeom>
          </p:spPr>
        </p:pic>
      </p:grpSp>
      <p:grpSp>
        <p:nvGrpSpPr>
          <p:cNvPr id="34" name="Group 33"/>
          <p:cNvGrpSpPr/>
          <p:nvPr/>
        </p:nvGrpSpPr>
        <p:grpSpPr>
          <a:xfrm>
            <a:off x="381000" y="1066800"/>
            <a:ext cx="8458200" cy="1219200"/>
            <a:chOff x="381000" y="1066800"/>
            <a:chExt cx="8458200" cy="1219200"/>
          </a:xfrm>
        </p:grpSpPr>
        <p:sp>
          <p:nvSpPr>
            <p:cNvPr id="58" name="Content Placeholder 23"/>
            <p:cNvSpPr txBox="1">
              <a:spLocks/>
            </p:cNvSpPr>
            <p:nvPr/>
          </p:nvSpPr>
          <p:spPr bwMode="auto">
            <a:xfrm>
              <a:off x="381000" y="1066800"/>
              <a:ext cx="8458200" cy="1219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25" tIns="45713" rIns="91425" bIns="45713" numCol="1" anchor="t" anchorCtr="0" compatLnSpc="1">
              <a:prstTxWarp prst="textNoShape">
                <a:avLst/>
              </a:prstTxWarp>
            </a:bodyPr>
            <a:lstStyle>
              <a:lvl1pPr marL="342848" indent="-342848" algn="l" rtl="0" eaLnBrk="0" fontAlgn="base" hangingPunct="0">
                <a:spcBef>
                  <a:spcPct val="25000"/>
                </a:spcBef>
                <a:spcAft>
                  <a:spcPct val="25000"/>
                </a:spcAft>
                <a:buClr>
                  <a:srgbClr val="5675A9"/>
                </a:buClr>
                <a:buSzPct val="75000"/>
                <a:buFont typeface="Wingdings" charset="2"/>
                <a:buChar char="¢"/>
                <a:defRPr sz="2400" baseline="0">
                  <a:solidFill>
                    <a:schemeClr val="bg1"/>
                  </a:solidFill>
                  <a:latin typeface="Gill Sans"/>
                  <a:ea typeface="+mn-ea"/>
                  <a:cs typeface="Gill Sans"/>
                </a:defRPr>
              </a:lvl1pPr>
              <a:lvl2pPr marL="742836" indent="-285707" algn="l" rtl="0" eaLnBrk="0" fontAlgn="base" hangingPunct="0">
                <a:spcBef>
                  <a:spcPct val="10000"/>
                </a:spcBef>
                <a:spcAft>
                  <a:spcPct val="10000"/>
                </a:spcAft>
                <a:buClr>
                  <a:srgbClr val="5675A9"/>
                </a:buClr>
                <a:buSzPct val="75000"/>
                <a:buFont typeface="Wingdings" charset="2"/>
                <a:buChar char="l"/>
                <a:defRPr sz="2000" baseline="0">
                  <a:solidFill>
                    <a:schemeClr val="bg1"/>
                  </a:solidFill>
                  <a:latin typeface="Gill Sans"/>
                  <a:cs typeface="Gill Sans"/>
                </a:defRPr>
              </a:lvl2pPr>
              <a:lvl3pPr marL="114282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800" baseline="0">
                  <a:solidFill>
                    <a:schemeClr val="bg1"/>
                  </a:solidFill>
                  <a:latin typeface="Gill Sans"/>
                  <a:cs typeface="Gill Sans"/>
                </a:defRPr>
              </a:lvl3pPr>
              <a:lvl4pPr marL="159995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4pPr>
              <a:lvl5pPr marL="2057085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5pPr>
              <a:lvl6pPr marL="251421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6pPr>
              <a:lvl7pPr marL="2971344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7pPr>
              <a:lvl8pPr marL="342847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8pPr>
              <a:lvl9pPr marL="3885603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9pPr>
            </a:lstStyle>
            <a:p>
              <a:r>
                <a:rPr lang="en-US" b="0" dirty="0" smtClean="0"/>
                <a:t>Given</a:t>
              </a:r>
            </a:p>
            <a:p>
              <a:endParaRPr lang="en-US" b="0" dirty="0" smtClean="0"/>
            </a:p>
            <a:p>
              <a:endParaRPr lang="en-US" b="0" dirty="0" smtClean="0"/>
            </a:p>
          </p:txBody>
        </p:sp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1828800" y="1219200"/>
              <a:ext cx="1790700" cy="281940"/>
            </a:xfrm>
            <a:prstGeom prst="rect">
              <a:avLst/>
            </a:prstGeom>
          </p:spPr>
        </p:pic>
      </p:grpSp>
      <p:grpSp>
        <p:nvGrpSpPr>
          <p:cNvPr id="46" name="Group 45"/>
          <p:cNvGrpSpPr/>
          <p:nvPr/>
        </p:nvGrpSpPr>
        <p:grpSpPr>
          <a:xfrm>
            <a:off x="381000" y="4724400"/>
            <a:ext cx="8458200" cy="1295400"/>
            <a:chOff x="381000" y="4724400"/>
            <a:chExt cx="8458200" cy="1295400"/>
          </a:xfrm>
        </p:grpSpPr>
        <p:sp>
          <p:nvSpPr>
            <p:cNvPr id="60" name="Content Placeholder 23"/>
            <p:cNvSpPr txBox="1">
              <a:spLocks/>
            </p:cNvSpPr>
            <p:nvPr/>
          </p:nvSpPr>
          <p:spPr bwMode="auto">
            <a:xfrm>
              <a:off x="381000" y="4724400"/>
              <a:ext cx="8458200" cy="121920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vert="horz" wrap="square" lIns="91425" tIns="45713" rIns="91425" bIns="45713" numCol="1" anchor="t" anchorCtr="0" compatLnSpc="1">
              <a:prstTxWarp prst="textNoShape">
                <a:avLst/>
              </a:prstTxWarp>
            </a:bodyPr>
            <a:lstStyle>
              <a:lvl1pPr marL="342848" indent="-342848" algn="l" rtl="0" eaLnBrk="0" fontAlgn="base" hangingPunct="0">
                <a:spcBef>
                  <a:spcPct val="25000"/>
                </a:spcBef>
                <a:spcAft>
                  <a:spcPct val="25000"/>
                </a:spcAft>
                <a:buClr>
                  <a:srgbClr val="5675A9"/>
                </a:buClr>
                <a:buSzPct val="75000"/>
                <a:buFont typeface="Wingdings" charset="2"/>
                <a:buChar char="¢"/>
                <a:defRPr sz="2400" baseline="0">
                  <a:solidFill>
                    <a:schemeClr val="bg1"/>
                  </a:solidFill>
                  <a:latin typeface="Gill Sans"/>
                  <a:ea typeface="+mn-ea"/>
                  <a:cs typeface="Gill Sans"/>
                </a:defRPr>
              </a:lvl1pPr>
              <a:lvl2pPr marL="742836" indent="-285707" algn="l" rtl="0" eaLnBrk="0" fontAlgn="base" hangingPunct="0">
                <a:spcBef>
                  <a:spcPct val="10000"/>
                </a:spcBef>
                <a:spcAft>
                  <a:spcPct val="10000"/>
                </a:spcAft>
                <a:buClr>
                  <a:srgbClr val="5675A9"/>
                </a:buClr>
                <a:buSzPct val="75000"/>
                <a:buFont typeface="Wingdings" charset="2"/>
                <a:buChar char="l"/>
                <a:defRPr sz="2000" baseline="0">
                  <a:solidFill>
                    <a:schemeClr val="bg1"/>
                  </a:solidFill>
                  <a:latin typeface="Gill Sans"/>
                  <a:cs typeface="Gill Sans"/>
                </a:defRPr>
              </a:lvl2pPr>
              <a:lvl3pPr marL="114282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800" baseline="0">
                  <a:solidFill>
                    <a:schemeClr val="bg1"/>
                  </a:solidFill>
                  <a:latin typeface="Gill Sans"/>
                  <a:cs typeface="Gill Sans"/>
                </a:defRPr>
              </a:lvl3pPr>
              <a:lvl4pPr marL="1599954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4pPr>
              <a:lvl5pPr marL="2057085" indent="-228564" algn="l" rtl="0" eaLnBrk="0" fontAlgn="base" hangingPunct="0">
                <a:spcBef>
                  <a:spcPct val="20000"/>
                </a:spcBef>
                <a:spcAft>
                  <a:spcPct val="0"/>
                </a:spcAft>
                <a:buClr>
                  <a:srgbClr val="5675A9"/>
                </a:buClr>
                <a:buChar char="•"/>
                <a:defRPr sz="1600" baseline="0">
                  <a:solidFill>
                    <a:schemeClr val="bg1"/>
                  </a:solidFill>
                  <a:latin typeface="Gill Sans"/>
                  <a:cs typeface="Gill Sans"/>
                </a:defRPr>
              </a:lvl5pPr>
              <a:lvl6pPr marL="251421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6pPr>
              <a:lvl7pPr marL="2971344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7pPr>
              <a:lvl8pPr marL="3428475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8pPr>
              <a:lvl9pPr marL="3885603" indent="-228564" algn="l" rtl="0" fontAlgn="base">
                <a:spcBef>
                  <a:spcPct val="20000"/>
                </a:spcBef>
                <a:spcAft>
                  <a:spcPct val="0"/>
                </a:spcAft>
                <a:buChar char="•"/>
                <a:defRPr sz="1600">
                  <a:solidFill>
                    <a:schemeClr val="tx2"/>
                  </a:solidFill>
                  <a:latin typeface="+mn-lt"/>
                </a:defRPr>
              </a:lvl9pPr>
            </a:lstStyle>
            <a:p>
              <a:r>
                <a:rPr lang="en-US" b="0" dirty="0"/>
                <a:t>Typically, consider functions of a parametric form</a:t>
              </a:r>
              <a:r>
                <a:rPr lang="en-US" b="0" dirty="0" smtClean="0"/>
                <a:t>:</a:t>
              </a:r>
            </a:p>
            <a:p>
              <a:endParaRPr lang="en-US" b="0" dirty="0" smtClean="0"/>
            </a:p>
          </p:txBody>
        </p:sp>
        <p:pic>
          <p:nvPicPr>
            <p:cNvPr id="57" name="Picture 56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1371600" y="5257800"/>
              <a:ext cx="3169920" cy="762000"/>
            </a:xfrm>
            <a:prstGeom prst="rect">
              <a:avLst/>
            </a:prstGeom>
          </p:spPr>
        </p:pic>
      </p:grpSp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19200" y="1927860"/>
            <a:ext cx="2689860" cy="281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295400" y="2308860"/>
            <a:ext cx="1127760" cy="281940"/>
          </a:xfrm>
          <a:prstGeom prst="rect">
            <a:avLst/>
          </a:prstGeom>
        </p:spPr>
      </p:pic>
      <p:sp>
        <p:nvSpPr>
          <p:cNvPr id="23" name="Title 2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Task</a:t>
            </a:r>
            <a:endParaRPr lang="en-US" dirty="0"/>
          </a:p>
        </p:txBody>
      </p:sp>
      <p:grpSp>
        <p:nvGrpSpPr>
          <p:cNvPr id="27" name="Group 26"/>
          <p:cNvGrpSpPr/>
          <p:nvPr/>
        </p:nvGrpSpPr>
        <p:grpSpPr>
          <a:xfrm>
            <a:off x="2743200" y="1524000"/>
            <a:ext cx="4359289" cy="400110"/>
            <a:chOff x="4267200" y="3124200"/>
            <a:chExt cx="4359289" cy="400110"/>
          </a:xfrm>
        </p:grpSpPr>
        <p:sp>
          <p:nvSpPr>
            <p:cNvPr id="29" name="TextBox 28"/>
            <p:cNvSpPr txBox="1"/>
            <p:nvPr/>
          </p:nvSpPr>
          <p:spPr>
            <a:xfrm>
              <a:off x="5867400" y="3124200"/>
              <a:ext cx="275908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C00000"/>
                  </a:solidFill>
                  <a:latin typeface="Gill Sans"/>
                </a:rPr>
                <a:t>(sparse) feature vector</a:t>
              </a:r>
              <a:endParaRPr lang="en-US" sz="2000" b="0" dirty="0">
                <a:solidFill>
                  <a:srgbClr val="C00000"/>
                </a:solidFill>
                <a:latin typeface="Gill Sans"/>
              </a:endParaRPr>
            </a:p>
          </p:txBody>
        </p:sp>
        <p:cxnSp>
          <p:nvCxnSpPr>
            <p:cNvPr id="30" name="Straight Arrow Connector 29"/>
            <p:cNvCxnSpPr/>
            <p:nvPr/>
          </p:nvCxnSpPr>
          <p:spPr bwMode="auto">
            <a:xfrm flipV="1">
              <a:off x="4267200" y="3124200"/>
              <a:ext cx="0" cy="2286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33" name="Straight Arrow Connector 32"/>
            <p:cNvCxnSpPr/>
            <p:nvPr/>
          </p:nvCxnSpPr>
          <p:spPr bwMode="auto">
            <a:xfrm flipH="1">
              <a:off x="4267200" y="3352800"/>
              <a:ext cx="160020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</p:grpSp>
      <p:grpSp>
        <p:nvGrpSpPr>
          <p:cNvPr id="41" name="Group 40"/>
          <p:cNvGrpSpPr/>
          <p:nvPr/>
        </p:nvGrpSpPr>
        <p:grpSpPr>
          <a:xfrm>
            <a:off x="3124200" y="819090"/>
            <a:ext cx="1871084" cy="457200"/>
            <a:chOff x="4267200" y="3124200"/>
            <a:chExt cx="1871084" cy="457200"/>
          </a:xfrm>
        </p:grpSpPr>
        <p:sp>
          <p:nvSpPr>
            <p:cNvPr id="42" name="TextBox 41"/>
            <p:cNvSpPr txBox="1"/>
            <p:nvPr/>
          </p:nvSpPr>
          <p:spPr>
            <a:xfrm>
              <a:off x="5410200" y="3124200"/>
              <a:ext cx="7280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C00000"/>
                  </a:solidFill>
                  <a:latin typeface="Gill Sans"/>
                </a:rPr>
                <a:t>label</a:t>
              </a:r>
              <a:endParaRPr lang="en-US" sz="2000" b="0" dirty="0">
                <a:solidFill>
                  <a:srgbClr val="C00000"/>
                </a:solidFill>
                <a:latin typeface="Gill Sans"/>
              </a:endParaRPr>
            </a:p>
          </p:txBody>
        </p:sp>
        <p:cxnSp>
          <p:nvCxnSpPr>
            <p:cNvPr id="43" name="Straight Arrow Connector 42"/>
            <p:cNvCxnSpPr/>
            <p:nvPr/>
          </p:nvCxnSpPr>
          <p:spPr bwMode="auto">
            <a:xfrm flipH="1">
              <a:off x="4267200" y="3352800"/>
              <a:ext cx="0" cy="2286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44" name="Straight Arrow Connector 43"/>
            <p:cNvCxnSpPr/>
            <p:nvPr/>
          </p:nvCxnSpPr>
          <p:spPr bwMode="auto">
            <a:xfrm flipH="1">
              <a:off x="4267200" y="3352800"/>
              <a:ext cx="114300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</p:grpSp>
      <p:grpSp>
        <p:nvGrpSpPr>
          <p:cNvPr id="49" name="Group 48"/>
          <p:cNvGrpSpPr/>
          <p:nvPr/>
        </p:nvGrpSpPr>
        <p:grpSpPr>
          <a:xfrm>
            <a:off x="2133600" y="4191000"/>
            <a:ext cx="3438536" cy="533400"/>
            <a:chOff x="4267200" y="3124200"/>
            <a:chExt cx="3438536" cy="533400"/>
          </a:xfrm>
        </p:grpSpPr>
        <p:sp>
          <p:nvSpPr>
            <p:cNvPr id="50" name="TextBox 49"/>
            <p:cNvSpPr txBox="1"/>
            <p:nvPr/>
          </p:nvSpPr>
          <p:spPr>
            <a:xfrm>
              <a:off x="6096000" y="3257490"/>
              <a:ext cx="160973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C00000"/>
                  </a:solidFill>
                  <a:latin typeface="Gill Sans"/>
                </a:rPr>
                <a:t>loss function</a:t>
              </a:r>
              <a:endParaRPr lang="en-US" sz="2000" b="0" dirty="0">
                <a:solidFill>
                  <a:srgbClr val="C00000"/>
                </a:solidFill>
                <a:latin typeface="Gill Sans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 bwMode="auto">
            <a:xfrm flipV="1">
              <a:off x="4267200" y="3124200"/>
              <a:ext cx="0" cy="3048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2" name="Straight Arrow Connector 51"/>
            <p:cNvCxnSpPr/>
            <p:nvPr/>
          </p:nvCxnSpPr>
          <p:spPr bwMode="auto">
            <a:xfrm flipH="1">
              <a:off x="4267200" y="3429000"/>
              <a:ext cx="1752600" cy="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</p:grpSp>
      <p:grpSp>
        <p:nvGrpSpPr>
          <p:cNvPr id="53" name="Group 52"/>
          <p:cNvGrpSpPr/>
          <p:nvPr/>
        </p:nvGrpSpPr>
        <p:grpSpPr>
          <a:xfrm>
            <a:off x="3936953" y="5772090"/>
            <a:ext cx="2844847" cy="476310"/>
            <a:chOff x="5105400" y="5029200"/>
            <a:chExt cx="2844847" cy="476310"/>
          </a:xfrm>
        </p:grpSpPr>
        <p:sp>
          <p:nvSpPr>
            <p:cNvPr id="54" name="TextBox 53"/>
            <p:cNvSpPr txBox="1"/>
            <p:nvPr/>
          </p:nvSpPr>
          <p:spPr>
            <a:xfrm>
              <a:off x="5867400" y="5105400"/>
              <a:ext cx="208284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C00000"/>
                  </a:solidFill>
                  <a:latin typeface="Gill Sans"/>
                </a:rPr>
                <a:t>model parameters</a:t>
              </a:r>
              <a:endParaRPr lang="en-US" sz="2000" b="0" dirty="0">
                <a:solidFill>
                  <a:srgbClr val="C00000"/>
                </a:solidFill>
                <a:latin typeface="Gill Sans"/>
              </a:endParaRPr>
            </a:p>
          </p:txBody>
        </p:sp>
        <p:cxnSp>
          <p:nvCxnSpPr>
            <p:cNvPr id="55" name="Straight Arrow Connector 54"/>
            <p:cNvCxnSpPr/>
            <p:nvPr/>
          </p:nvCxnSpPr>
          <p:spPr bwMode="auto">
            <a:xfrm flipV="1">
              <a:off x="5105400" y="5029200"/>
              <a:ext cx="0" cy="304800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arrow"/>
            </a:ln>
            <a:effectLst/>
          </p:spPr>
        </p:cxnSp>
        <p:cxnSp>
          <p:nvCxnSpPr>
            <p:cNvPr id="56" name="Straight Arrow Connector 55"/>
            <p:cNvCxnSpPr/>
            <p:nvPr/>
          </p:nvCxnSpPr>
          <p:spPr bwMode="auto">
            <a:xfrm rot="10800000">
              <a:off x="5105401" y="5334000"/>
              <a:ext cx="762000" cy="1588"/>
            </a:xfrm>
            <a:prstGeom prst="straightConnector1">
              <a:avLst/>
            </a:prstGeom>
            <a:solidFill>
              <a:schemeClr val="accent1"/>
            </a:solidFill>
            <a:ln w="9525" cap="flat" cmpd="sng" algn="ctr">
              <a:solidFill>
                <a:srgbClr val="C00000"/>
              </a:solidFill>
              <a:prstDash val="solid"/>
              <a:round/>
              <a:headEnd type="none" w="med" len="med"/>
              <a:tailEnd type="none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837842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Key insight: machine learning as an optimization problem!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124200"/>
            <a:ext cx="914399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(closed form solutions generally not possible)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4933317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Descent: Preliminaries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Rewrite: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Compute gradient:</a:t>
            </a:r>
          </a:p>
          <a:p>
            <a:pPr lvl="1"/>
            <a:r>
              <a:rPr lang="en-US" dirty="0" smtClean="0"/>
              <a:t>“Points” to fastest increasing “direction”</a:t>
            </a:r>
          </a:p>
          <a:p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So, at any point:</a:t>
            </a:r>
          </a:p>
          <a:p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9700" y="3352800"/>
            <a:ext cx="4229100" cy="662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747260"/>
            <a:ext cx="1882140" cy="281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5181600"/>
            <a:ext cx="1417320" cy="28194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2743200" y="4171890"/>
            <a:ext cx="381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*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924800" y="6400800"/>
            <a:ext cx="114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* caveats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13" name="Group 12"/>
          <p:cNvGrpSpPr/>
          <p:nvPr/>
        </p:nvGrpSpPr>
        <p:grpSpPr>
          <a:xfrm>
            <a:off x="1295400" y="1524000"/>
            <a:ext cx="6096000" cy="762000"/>
            <a:chOff x="1295400" y="1524000"/>
            <a:chExt cx="6096000" cy="762000"/>
          </a:xfrm>
        </p:grpSpPr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5958840" y="1710690"/>
              <a:ext cx="1432560" cy="388620"/>
            </a:xfrm>
            <a:prstGeom prst="rect">
              <a:avLst/>
            </a:prstGeom>
          </p:spPr>
        </p:pic>
        <p:sp>
          <p:nvSpPr>
            <p:cNvPr id="6" name="Right Arrow 5"/>
            <p:cNvSpPr/>
            <p:nvPr/>
          </p:nvSpPr>
          <p:spPr bwMode="auto">
            <a:xfrm>
              <a:off x="4800600" y="1714500"/>
              <a:ext cx="838200" cy="3810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1295400" y="1524000"/>
              <a:ext cx="3154680" cy="7620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5565636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  <p:bldP spid="10" grpId="0"/>
      <p:bldP spid="11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Gradient Descent: Iterative Update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 at an arbitrary point, iteratively update:</a:t>
            </a:r>
          </a:p>
          <a:p>
            <a:endParaRPr lang="en-US" dirty="0"/>
          </a:p>
          <a:p>
            <a:r>
              <a:rPr lang="en-US" dirty="0" smtClean="0"/>
              <a:t>We have:</a:t>
            </a:r>
          </a:p>
          <a:p>
            <a:endParaRPr lang="en-US" dirty="0"/>
          </a:p>
          <a:p>
            <a:r>
              <a:rPr lang="en-US" dirty="0" smtClean="0"/>
              <a:t>Lots of details:</a:t>
            </a:r>
          </a:p>
          <a:p>
            <a:pPr lvl="1"/>
            <a:r>
              <a:rPr lang="en-US" dirty="0" smtClean="0"/>
              <a:t>Figuring out the step size</a:t>
            </a:r>
          </a:p>
          <a:p>
            <a:pPr lvl="1"/>
            <a:r>
              <a:rPr lang="en-US" dirty="0" smtClean="0"/>
              <a:t>Getting stuck in local minima</a:t>
            </a:r>
          </a:p>
          <a:p>
            <a:pPr lvl="1"/>
            <a:r>
              <a:rPr lang="en-US" dirty="0" smtClean="0"/>
              <a:t>Convergence rate</a:t>
            </a:r>
          </a:p>
          <a:p>
            <a:pPr lvl="1"/>
            <a:r>
              <a:rPr lang="en-US" dirty="0" smtClean="0"/>
              <a:t>…</a:t>
            </a:r>
          </a:p>
          <a:p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66800" y="1676400"/>
            <a:ext cx="3261360" cy="32766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00" y="2720340"/>
            <a:ext cx="3550920" cy="3276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15756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0" y="20574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 smtClean="0">
                <a:solidFill>
                  <a:srgbClr val="000000"/>
                </a:solidFill>
                <a:latin typeface="Gill Sans"/>
                <a:cs typeface="Franklin Gothic Book"/>
              </a:rPr>
              <a:t>Gradient Descent</a:t>
            </a:r>
            <a:endParaRPr lang="en-US" sz="3200" dirty="0">
              <a:solidFill>
                <a:srgbClr val="000000"/>
              </a:solidFill>
              <a:latin typeface="Gill Sans"/>
              <a:cs typeface="Franklin Gothic Book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831068"/>
            <a:ext cx="9220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Franklin Gothic Book"/>
              </a:rPr>
              <a:t>Repeat until convergence:</a:t>
            </a:r>
            <a:endParaRPr lang="en-US" sz="1800" b="0" dirty="0">
              <a:solidFill>
                <a:srgbClr val="000000"/>
              </a:solidFill>
              <a:latin typeface="Gill Sans"/>
              <a:cs typeface="Franklin Gothic Book"/>
            </a:endParaRPr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66850" y="3276600"/>
            <a:ext cx="6229350" cy="95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61518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Straight Connector 4"/>
          <p:cNvCxnSpPr/>
          <p:nvPr/>
        </p:nvCxnSpPr>
        <p:spPr bwMode="auto">
          <a:xfrm rot="5400000" flipH="1" flipV="1">
            <a:off x="2514600" y="2667000"/>
            <a:ext cx="1143000" cy="990600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  <a:effectLst/>
        </p:spPr>
      </p:cxnSp>
      <p:cxnSp>
        <p:nvCxnSpPr>
          <p:cNvPr id="11" name="Straight Connector 10"/>
          <p:cNvCxnSpPr/>
          <p:nvPr/>
        </p:nvCxnSpPr>
        <p:spPr bwMode="auto">
          <a:xfrm>
            <a:off x="2514600" y="3154680"/>
            <a:ext cx="457200" cy="5862"/>
          </a:xfrm>
          <a:prstGeom prst="line">
            <a:avLst/>
          </a:prstGeom>
          <a:solidFill>
            <a:schemeClr val="accent1"/>
          </a:solidFill>
          <a:ln w="19050" cap="flat" cmpd="sng" algn="ctr">
            <a:solidFill>
              <a:srgbClr val="FF0000"/>
            </a:solidFill>
            <a:prstDash val="solid"/>
            <a:round/>
            <a:headEnd type="triangle" w="med" len="med"/>
            <a:tailEnd type="none" w="med" len="med"/>
          </a:ln>
          <a:effectLst/>
        </p:spPr>
      </p:cxnSp>
      <p:sp>
        <p:nvSpPr>
          <p:cNvPr id="15" name="Title 1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Intuition behind the math…</a:t>
            </a:r>
            <a:endParaRPr lang="en-US" dirty="0"/>
          </a:p>
        </p:txBody>
      </p:sp>
      <p:sp>
        <p:nvSpPr>
          <p:cNvPr id="12" name="Right Arrow 11"/>
          <p:cNvSpPr/>
          <p:nvPr/>
        </p:nvSpPr>
        <p:spPr bwMode="auto">
          <a:xfrm>
            <a:off x="4572000" y="2590800"/>
            <a:ext cx="609600" cy="3810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2743200" y="51054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FF0000"/>
                </a:solidFill>
                <a:latin typeface="Gill Sans"/>
                <a:cs typeface="Franklin Gothic Book"/>
              </a:rPr>
              <a:t>Old weights</a:t>
            </a:r>
            <a:endParaRPr lang="en-US" sz="1800" b="0" dirty="0">
              <a:solidFill>
                <a:srgbClr val="FF0000"/>
              </a:solidFill>
              <a:latin typeface="Gill Sans"/>
              <a:cs typeface="Franklin Gothic Book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800600" y="5421868"/>
            <a:ext cx="3276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FF0000"/>
                </a:solidFill>
                <a:latin typeface="Gill Sans"/>
                <a:cs typeface="Franklin Gothic Book"/>
              </a:rPr>
              <a:t>Update based on gradient</a:t>
            </a:r>
            <a:endParaRPr lang="en-US" sz="1800" b="0" dirty="0">
              <a:solidFill>
                <a:srgbClr val="FF0000"/>
              </a:solidFill>
              <a:latin typeface="Gill Sans"/>
              <a:cs typeface="Franklin Gothic Book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1371600" y="5105400"/>
            <a:ext cx="1828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FF0000"/>
                </a:solidFill>
                <a:latin typeface="Gill Sans"/>
                <a:cs typeface="Franklin Gothic Book"/>
              </a:rPr>
              <a:t>New weights</a:t>
            </a:r>
            <a:endParaRPr lang="en-US" sz="1800" b="0" dirty="0">
              <a:solidFill>
                <a:srgbClr val="FF0000"/>
              </a:solidFill>
              <a:latin typeface="Gill Sans"/>
              <a:cs typeface="Franklin Gothic Book"/>
            </a:endParaRPr>
          </a:p>
        </p:txBody>
      </p:sp>
      <p:sp>
        <p:nvSpPr>
          <p:cNvPr id="7" name="Oval 6"/>
          <p:cNvSpPr/>
          <p:nvPr/>
        </p:nvSpPr>
        <p:spPr bwMode="auto">
          <a:xfrm>
            <a:off x="3048000" y="3124200"/>
            <a:ext cx="76200" cy="76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grpSp>
        <p:nvGrpSpPr>
          <p:cNvPr id="23" name="Group 22"/>
          <p:cNvGrpSpPr/>
          <p:nvPr/>
        </p:nvGrpSpPr>
        <p:grpSpPr>
          <a:xfrm>
            <a:off x="2362200" y="2895600"/>
            <a:ext cx="1066800" cy="914400"/>
            <a:chOff x="2362200" y="2895600"/>
            <a:chExt cx="1066800" cy="914400"/>
          </a:xfrm>
        </p:grpSpPr>
        <p:sp>
          <p:nvSpPr>
            <p:cNvPr id="19" name="Oval 18"/>
            <p:cNvSpPr/>
            <p:nvPr/>
          </p:nvSpPr>
          <p:spPr bwMode="auto">
            <a:xfrm>
              <a:off x="2819400" y="3352800"/>
              <a:ext cx="76200" cy="762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20" name="Straight Connector 19"/>
            <p:cNvCxnSpPr/>
            <p:nvPr/>
          </p:nvCxnSpPr>
          <p:spPr bwMode="auto">
            <a:xfrm flipV="1">
              <a:off x="2362200" y="2895600"/>
              <a:ext cx="1066800" cy="914400"/>
            </a:xfrm>
            <a:prstGeom prst="line">
              <a:avLst/>
            </a:prstGeom>
            <a:solidFill>
              <a:schemeClr val="accent1"/>
            </a:solidFill>
            <a:ln w="19050" cap="flat" cmpd="sng" algn="ctr">
              <a:solidFill>
                <a:srgbClr val="FF0000"/>
              </a:solidFill>
              <a:prstDash val="dash"/>
              <a:round/>
              <a:headEnd type="none" w="med" len="med"/>
              <a:tailEnd type="none" w="med" len="med"/>
            </a:ln>
            <a:effectLst/>
          </p:spPr>
        </p:cxnSp>
      </p:grpSp>
      <p:pic>
        <p:nvPicPr>
          <p:cNvPr id="21" name="Picture 2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33600" y="4419600"/>
            <a:ext cx="6229350" cy="952500"/>
          </a:xfrm>
          <a:prstGeom prst="rect">
            <a:avLst/>
          </a:prstGeom>
        </p:spPr>
      </p:pic>
      <p:grpSp>
        <p:nvGrpSpPr>
          <p:cNvPr id="4" name="Group 3"/>
          <p:cNvGrpSpPr/>
          <p:nvPr/>
        </p:nvGrpSpPr>
        <p:grpSpPr>
          <a:xfrm>
            <a:off x="728133" y="1282701"/>
            <a:ext cx="3729567" cy="2456744"/>
            <a:chOff x="728133" y="1282701"/>
            <a:chExt cx="3729567" cy="2456744"/>
          </a:xfrm>
        </p:grpSpPr>
        <p:sp>
          <p:nvSpPr>
            <p:cNvPr id="3" name="Freeform 2"/>
            <p:cNvSpPr/>
            <p:nvPr/>
          </p:nvSpPr>
          <p:spPr bwMode="auto">
            <a:xfrm>
              <a:off x="728133" y="1540933"/>
              <a:ext cx="3022600" cy="2198512"/>
            </a:xfrm>
            <a:custGeom>
              <a:avLst/>
              <a:gdLst>
                <a:gd name="connsiteX0" fmla="*/ 0 w 3022600"/>
                <a:gd name="connsiteY0" fmla="*/ 389467 h 2198512"/>
                <a:gd name="connsiteX1" fmla="*/ 592667 w 3022600"/>
                <a:gd name="connsiteY1" fmla="*/ 1778000 h 2198512"/>
                <a:gd name="connsiteX2" fmla="*/ 1236134 w 3022600"/>
                <a:gd name="connsiteY2" fmla="*/ 2150534 h 2198512"/>
                <a:gd name="connsiteX3" fmla="*/ 1761067 w 3022600"/>
                <a:gd name="connsiteY3" fmla="*/ 2065867 h 2198512"/>
                <a:gd name="connsiteX4" fmla="*/ 2226734 w 3022600"/>
                <a:gd name="connsiteY4" fmla="*/ 1761067 h 2198512"/>
                <a:gd name="connsiteX5" fmla="*/ 2607734 w 3022600"/>
                <a:gd name="connsiteY5" fmla="*/ 1219200 h 2198512"/>
                <a:gd name="connsiteX6" fmla="*/ 3022600 w 3022600"/>
                <a:gd name="connsiteY6" fmla="*/ 0 h 219851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3022600" h="2198512">
                  <a:moveTo>
                    <a:pt x="0" y="389467"/>
                  </a:moveTo>
                  <a:cubicBezTo>
                    <a:pt x="193322" y="936978"/>
                    <a:pt x="386645" y="1484489"/>
                    <a:pt x="592667" y="1778000"/>
                  </a:cubicBezTo>
                  <a:cubicBezTo>
                    <a:pt x="798689" y="2071511"/>
                    <a:pt x="1041401" y="2102556"/>
                    <a:pt x="1236134" y="2150534"/>
                  </a:cubicBezTo>
                  <a:cubicBezTo>
                    <a:pt x="1430867" y="2198512"/>
                    <a:pt x="1595967" y="2130778"/>
                    <a:pt x="1761067" y="2065867"/>
                  </a:cubicBezTo>
                  <a:cubicBezTo>
                    <a:pt x="1926167" y="2000956"/>
                    <a:pt x="2085623" y="1902178"/>
                    <a:pt x="2226734" y="1761067"/>
                  </a:cubicBezTo>
                  <a:cubicBezTo>
                    <a:pt x="2367845" y="1619956"/>
                    <a:pt x="2475090" y="1512711"/>
                    <a:pt x="2607734" y="1219200"/>
                  </a:cubicBezTo>
                  <a:cubicBezTo>
                    <a:pt x="2740378" y="925689"/>
                    <a:pt x="2925233" y="273755"/>
                    <a:pt x="3022600" y="0"/>
                  </a:cubicBezTo>
                </a:path>
              </a:pathLst>
            </a:custGeom>
            <a:noFill/>
            <a:ln w="25400" cap="flat" cmpd="sng" algn="ctr">
              <a:solidFill>
                <a:schemeClr val="bg1"/>
              </a:soli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3886200" y="1282701"/>
              <a:ext cx="571500" cy="352425"/>
            </a:xfrm>
            <a:prstGeom prst="rect">
              <a:avLst/>
            </a:prstGeom>
          </p:spPr>
        </p:pic>
      </p:grpSp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10200" y="2661444"/>
            <a:ext cx="409575" cy="25717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7600" y="2362200"/>
            <a:ext cx="561975" cy="714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01088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/>
      <p:bldP spid="14" grpId="0"/>
      <p:bldP spid="17" grpId="0"/>
      <p:bldP spid="7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Problem Setup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Arrange items into clusters</a:t>
            </a:r>
          </a:p>
          <a:p>
            <a:pPr lvl="1"/>
            <a:r>
              <a:rPr lang="en-US" dirty="0" smtClean="0"/>
              <a:t>High similarity between objects in the same cluster</a:t>
            </a:r>
          </a:p>
          <a:p>
            <a:pPr lvl="1"/>
            <a:r>
              <a:rPr lang="en-US" dirty="0" smtClean="0"/>
              <a:t>Low similarity between objects in different clusters</a:t>
            </a:r>
          </a:p>
          <a:p>
            <a:r>
              <a:rPr lang="en-US" dirty="0"/>
              <a:t>C</a:t>
            </a:r>
            <a:r>
              <a:rPr lang="en-US" dirty="0" smtClean="0"/>
              <a:t>luster labeling is a separate problem</a:t>
            </a:r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733843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Gradient_ascent_contour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7650" y="1295400"/>
            <a:ext cx="4171950" cy="4149090"/>
          </a:xfrm>
          <a:prstGeom prst="rect">
            <a:avLst/>
          </a:prstGeom>
        </p:spPr>
      </p:pic>
      <p:pic>
        <p:nvPicPr>
          <p:cNvPr id="4" name="Picture 3" descr="Gradient_ascent_surface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18000" y="1388745"/>
            <a:ext cx="4826000" cy="3962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321162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Clouds_over_hill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84088" y="-76200"/>
            <a:ext cx="10490088" cy="697631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685800" y="4535269"/>
            <a:ext cx="353173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smtClean="0">
                <a:solidFill>
                  <a:srgbClr val="000000"/>
                </a:solidFill>
                <a:latin typeface="Gill Sans"/>
                <a:cs typeface="Franklin Gothic Book"/>
              </a:rPr>
              <a:t>Gradient Descent</a:t>
            </a:r>
            <a:endParaRPr lang="en-US" sz="3600" b="0" dirty="0">
              <a:solidFill>
                <a:srgbClr val="000000"/>
              </a:solidFill>
              <a:latin typeface="Gill Sans"/>
              <a:cs typeface="Franklin Gothic Book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2819400" y="5257800"/>
            <a:ext cx="6019800" cy="1143000"/>
          </a:xfrm>
          <a:prstGeom prst="rect">
            <a:avLst/>
          </a:prstGeom>
          <a:solidFill>
            <a:schemeClr val="tx1"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>
            <a:outerShdw blurRad="1270000" dir="5400000" algn="ctr" rotWithShape="0">
              <a:schemeClr val="tx1">
                <a:alpha val="43000"/>
              </a:schemeClr>
            </a:outerShdw>
          </a:effectLst>
        </p:spPr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(Hills)</a:t>
            </a:r>
            <a:endParaRPr lang="en-US" sz="1000" b="0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2800" y="5486400"/>
            <a:ext cx="498348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69596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More Details…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Gradient descent is a “first order” optimization technique</a:t>
            </a:r>
          </a:p>
          <a:p>
            <a:pPr lvl="1"/>
            <a:r>
              <a:rPr lang="en-US" dirty="0" smtClean="0"/>
              <a:t>Often, slow convergence</a:t>
            </a:r>
          </a:p>
          <a:p>
            <a:pPr lvl="1"/>
            <a:r>
              <a:rPr lang="en-US" dirty="0" smtClean="0"/>
              <a:t>Conjugate techniques accelerate convergence</a:t>
            </a:r>
          </a:p>
          <a:p>
            <a:r>
              <a:rPr lang="en-US" dirty="0" smtClean="0"/>
              <a:t>Newton and quasi-Newton methods:</a:t>
            </a:r>
          </a:p>
          <a:p>
            <a:pPr lvl="1"/>
            <a:r>
              <a:rPr lang="en-US" dirty="0" smtClean="0"/>
              <a:t>Intuition: Taylor expansion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Requires the Hessian (square matrix of second order partial derivatives): impractical to fully compute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5400" y="3322320"/>
            <a:ext cx="5151120" cy="5638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438452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Framing_hammer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-534923"/>
            <a:ext cx="10058400" cy="7392924"/>
          </a:xfrm>
          <a:prstGeom prst="rect">
            <a:avLst/>
          </a:prstGeom>
        </p:spPr>
      </p:pic>
      <p:sp>
        <p:nvSpPr>
          <p:cNvPr id="11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(Hammer)</a:t>
            </a:r>
            <a:endParaRPr lang="en-US" sz="1000" b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7837522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Logistic Regression: Preliminaries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Given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r>
              <a:rPr lang="en-US" dirty="0" smtClean="0"/>
              <a:t>Let’s define: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Interpretation: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8800" y="1219200"/>
            <a:ext cx="1790700" cy="28194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01140" y="1699260"/>
            <a:ext cx="2689860" cy="28194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77340" y="2080260"/>
            <a:ext cx="1127760" cy="2819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143000" y="4823460"/>
            <a:ext cx="2948940" cy="662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43000" y="5737860"/>
            <a:ext cx="3413760" cy="662940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43000" y="3048000"/>
            <a:ext cx="2895600" cy="11201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5460234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Relation to the Logistic Function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After some algebra: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The logistic function: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43000" y="1630680"/>
            <a:ext cx="2773680" cy="126492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43000" y="3680460"/>
            <a:ext cx="1630680" cy="586740"/>
          </a:xfrm>
          <a:prstGeom prst="rect">
            <a:avLst/>
          </a:prstGeom>
        </p:spPr>
      </p:pic>
      <p:pic>
        <p:nvPicPr>
          <p:cNvPr id="7" name="Picture 6" descr="logistic_function.pd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400" y="3535680"/>
            <a:ext cx="5410200" cy="32461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765547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Training an LR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Maximize the conditional likelihood: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Define the objective in terms of conditional log likelihood:</a:t>
            </a:r>
          </a:p>
          <a:p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We know                     so:</a:t>
            </a:r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pPr lvl="1"/>
            <a:r>
              <a:rPr lang="en-US" dirty="0" smtClean="0"/>
              <a:t>Substituting: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47800" y="1607820"/>
            <a:ext cx="2712720" cy="754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41120" y="2895600"/>
            <a:ext cx="3002280" cy="75438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438400" y="3810000"/>
            <a:ext cx="1127760" cy="28194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95400" y="4267200"/>
            <a:ext cx="6271260" cy="35814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95400" y="5334000"/>
            <a:ext cx="7498080" cy="7543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280398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LR Classifier Update Rule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Take the derivative:</a:t>
            </a:r>
          </a:p>
          <a:p>
            <a:pPr lvl="1"/>
            <a:endParaRPr lang="en-US" dirty="0"/>
          </a:p>
          <a:p>
            <a:endParaRPr lang="en-US" dirty="0" smtClean="0"/>
          </a:p>
          <a:p>
            <a:pPr lvl="1"/>
            <a:endParaRPr lang="en-US" dirty="0"/>
          </a:p>
          <a:p>
            <a:pPr lvl="1"/>
            <a:endParaRPr lang="en-US" dirty="0" smtClean="0"/>
          </a:p>
          <a:p>
            <a:r>
              <a:rPr lang="en-US" dirty="0" smtClean="0"/>
              <a:t>General form for update rule:</a:t>
            </a:r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pPr lvl="1"/>
            <a:endParaRPr lang="en-US" dirty="0" smtClean="0"/>
          </a:p>
          <a:p>
            <a:r>
              <a:rPr lang="en-US" dirty="0" smtClean="0"/>
              <a:t>Final update rule: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4920" y="1524000"/>
            <a:ext cx="7498080" cy="75438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3920" y="2438400"/>
            <a:ext cx="4732020" cy="7620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71600" y="3886200"/>
            <a:ext cx="3634740" cy="32766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70660" y="4495800"/>
            <a:ext cx="4472940" cy="662940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371600" y="5791200"/>
            <a:ext cx="6324600" cy="792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795045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4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uiExpand="1" build="p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Lots more details…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Regularization</a:t>
            </a:r>
          </a:p>
          <a:p>
            <a:r>
              <a:rPr lang="en-US" dirty="0" smtClean="0"/>
              <a:t>Different loss functions</a:t>
            </a:r>
          </a:p>
          <a:p>
            <a:r>
              <a:rPr lang="en-US" dirty="0" smtClean="0"/>
              <a:t>…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114800" y="5791200"/>
            <a:ext cx="4800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Want more details? 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</a:rPr>
              <a:t>Take a real machine-learning course!</a:t>
            </a:r>
            <a:endParaRPr lang="en-US" sz="2400" b="0" dirty="0">
              <a:solidFill>
                <a:srgbClr val="FF0000"/>
              </a:solidFill>
              <a:latin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8521980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ounded Rectangle 2"/>
          <p:cNvSpPr/>
          <p:nvPr/>
        </p:nvSpPr>
        <p:spPr bwMode="auto">
          <a:xfrm>
            <a:off x="2362200" y="390531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3962400" y="390531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5486400" y="390531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010400" y="390531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4724400" y="565791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reducer</a:t>
            </a:r>
          </a:p>
        </p:txBody>
      </p:sp>
      <p:cxnSp>
        <p:nvCxnSpPr>
          <p:cNvPr id="20" name="Elbow Connector 19"/>
          <p:cNvCxnSpPr>
            <a:stCxn id="3" idx="2"/>
            <a:endCxn id="7" idx="0"/>
          </p:cNvCxnSpPr>
          <p:nvPr/>
        </p:nvCxnSpPr>
        <p:spPr bwMode="auto">
          <a:xfrm rot="16200000" flipH="1">
            <a:off x="3657600" y="3943410"/>
            <a:ext cx="1066800" cy="2362200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Elbow Connector 20"/>
          <p:cNvCxnSpPr>
            <a:stCxn id="4" idx="2"/>
            <a:endCxn id="7" idx="0"/>
          </p:cNvCxnSpPr>
          <p:nvPr/>
        </p:nvCxnSpPr>
        <p:spPr bwMode="auto">
          <a:xfrm rot="16200000" flipH="1">
            <a:off x="4457700" y="4743510"/>
            <a:ext cx="1066800" cy="762000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Elbow Connector 22"/>
          <p:cNvCxnSpPr>
            <a:stCxn id="5" idx="2"/>
            <a:endCxn id="7" idx="0"/>
          </p:cNvCxnSpPr>
          <p:nvPr/>
        </p:nvCxnSpPr>
        <p:spPr bwMode="auto">
          <a:xfrm rot="5400000">
            <a:off x="5219700" y="4743510"/>
            <a:ext cx="1066800" cy="762000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6" idx="2"/>
            <a:endCxn id="7" idx="0"/>
          </p:cNvCxnSpPr>
          <p:nvPr/>
        </p:nvCxnSpPr>
        <p:spPr bwMode="auto">
          <a:xfrm rot="5400000">
            <a:off x="5981700" y="3981510"/>
            <a:ext cx="1066800" cy="2286000"/>
          </a:xfrm>
          <a:prstGeom prst="bentConnector3">
            <a:avLst>
              <a:gd name="adj1" fmla="val 50000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Curved Right Arrow 29"/>
          <p:cNvSpPr/>
          <p:nvPr/>
        </p:nvSpPr>
        <p:spPr bwMode="auto">
          <a:xfrm flipV="1">
            <a:off x="609600" y="3905310"/>
            <a:ext cx="1447800" cy="2286000"/>
          </a:xfrm>
          <a:prstGeom prst="curved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TextBox 30"/>
          <p:cNvSpPr txBox="1"/>
          <p:nvPr/>
        </p:nvSpPr>
        <p:spPr>
          <a:xfrm>
            <a:off x="3886200" y="3429000"/>
            <a:ext cx="299152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compute partial gradient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3048000" y="2571690"/>
            <a:ext cx="4419600" cy="628710"/>
            <a:chOff x="3048000" y="2057400"/>
            <a:chExt cx="4419600" cy="628710"/>
          </a:xfrm>
        </p:grpSpPr>
        <p:sp>
          <p:nvSpPr>
            <p:cNvPr id="32" name="TextBox 31"/>
            <p:cNvSpPr txBox="1"/>
            <p:nvPr/>
          </p:nvSpPr>
          <p:spPr>
            <a:xfrm>
              <a:off x="4376516" y="2286000"/>
              <a:ext cx="179568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single reducer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35" name="Right Brace 34"/>
            <p:cNvSpPr/>
            <p:nvPr/>
          </p:nvSpPr>
          <p:spPr bwMode="auto">
            <a:xfrm rot="5400000">
              <a:off x="5143500" y="-38100"/>
              <a:ext cx="228600" cy="4419600"/>
            </a:xfrm>
            <a:prstGeom prst="rightBrace">
              <a:avLst>
                <a:gd name="adj1" fmla="val 121666"/>
                <a:gd name="adj2" fmla="val 50000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</p:grpSp>
      <p:grpSp>
        <p:nvGrpSpPr>
          <p:cNvPr id="22" name="Group 21"/>
          <p:cNvGrpSpPr/>
          <p:nvPr/>
        </p:nvGrpSpPr>
        <p:grpSpPr>
          <a:xfrm>
            <a:off x="4724400" y="2114490"/>
            <a:ext cx="2667000" cy="533400"/>
            <a:chOff x="4724400" y="1600200"/>
            <a:chExt cx="2667000" cy="533400"/>
          </a:xfrm>
        </p:grpSpPr>
        <p:sp>
          <p:nvSpPr>
            <p:cNvPr id="34" name="Right Brace 33"/>
            <p:cNvSpPr/>
            <p:nvPr/>
          </p:nvSpPr>
          <p:spPr bwMode="auto">
            <a:xfrm rot="5400000">
              <a:off x="5953155" y="371445"/>
              <a:ext cx="209490" cy="2667000"/>
            </a:xfrm>
            <a:prstGeom prst="rightBrace">
              <a:avLst>
                <a:gd name="adj1" fmla="val 121666"/>
                <a:gd name="adj2" fmla="val 50000"/>
              </a:avLst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486400" y="1733490"/>
              <a:ext cx="1181734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mappers</a:t>
              </a:r>
              <a:endParaRPr lang="en-US" sz="20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37" name="TextBox 36"/>
          <p:cNvSpPr txBox="1"/>
          <p:nvPr/>
        </p:nvSpPr>
        <p:spPr>
          <a:xfrm>
            <a:off x="4495800" y="6381690"/>
            <a:ext cx="1808508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update model 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381000" y="6172200"/>
            <a:ext cx="297709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iterate until convergence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26" name="Picture 2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00200" y="1047690"/>
            <a:ext cx="6229350" cy="9525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10062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5" grpId="0" animBg="1"/>
      <p:bldP spid="6" grpId="0" animBg="1"/>
      <p:bldP spid="7" grpId="0" animBg="1"/>
      <p:bldP spid="30" grpId="0" animBg="1"/>
      <p:bldP spid="31" grpId="0"/>
      <p:bldP spid="37" grpId="0"/>
      <p:bldP spid="3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Applications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Exploratory analysis of large collections of objects</a:t>
            </a:r>
          </a:p>
          <a:p>
            <a:r>
              <a:rPr lang="en-US" dirty="0" smtClean="0"/>
              <a:t>Image segmentation</a:t>
            </a:r>
          </a:p>
          <a:p>
            <a:r>
              <a:rPr lang="en-US" dirty="0" smtClean="0"/>
              <a:t>Recommender systems</a:t>
            </a:r>
          </a:p>
          <a:p>
            <a:r>
              <a:rPr lang="en-US" dirty="0" smtClean="0"/>
              <a:t>Cluster hypothesis in information retrieval</a:t>
            </a:r>
          </a:p>
          <a:p>
            <a:r>
              <a:rPr lang="en-US" dirty="0"/>
              <a:t>Computational biology and bioinformatics</a:t>
            </a:r>
            <a:endParaRPr lang="en-US" dirty="0" smtClean="0"/>
          </a:p>
          <a:p>
            <a:r>
              <a:rPr lang="en-US" dirty="0" smtClean="0"/>
              <a:t>Pre-processing for many other algorithms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3296981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Shortcomings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Hadoop is bad at iterative algorithms</a:t>
            </a:r>
          </a:p>
          <a:p>
            <a:pPr lvl="1"/>
            <a:r>
              <a:rPr lang="en-US" dirty="0" smtClean="0"/>
              <a:t>High job startup costs</a:t>
            </a:r>
          </a:p>
          <a:p>
            <a:pPr lvl="1"/>
            <a:r>
              <a:rPr lang="en-US" dirty="0" smtClean="0"/>
              <a:t>Awkward to retain state across iterations</a:t>
            </a:r>
          </a:p>
          <a:p>
            <a:r>
              <a:rPr lang="en-US" dirty="0" smtClean="0"/>
              <a:t>High sensitivity to skew</a:t>
            </a:r>
          </a:p>
          <a:p>
            <a:pPr lvl="1"/>
            <a:r>
              <a:rPr lang="en-US" dirty="0" smtClean="0"/>
              <a:t>Iteration speed bounded by slowest task</a:t>
            </a:r>
          </a:p>
          <a:p>
            <a:r>
              <a:rPr lang="en-US" dirty="0" smtClean="0"/>
              <a:t>Potentially poor cluster utilization</a:t>
            </a:r>
          </a:p>
          <a:p>
            <a:pPr lvl="1"/>
            <a:r>
              <a:rPr lang="en-US" dirty="0" smtClean="0"/>
              <a:t>Must shuffle all data to a single reducer</a:t>
            </a:r>
          </a:p>
          <a:p>
            <a:r>
              <a:rPr lang="en-US" dirty="0" smtClean="0"/>
              <a:t>Some possible tradeoffs</a:t>
            </a:r>
          </a:p>
          <a:p>
            <a:pPr lvl="1"/>
            <a:r>
              <a:rPr lang="en-US" dirty="0" smtClean="0"/>
              <a:t>Number of iterations vs. complexity of computation per iteration</a:t>
            </a:r>
          </a:p>
          <a:p>
            <a:pPr lvl="1"/>
            <a:r>
              <a:rPr lang="en-US" dirty="0" smtClean="0"/>
              <a:t>E.g., L-BFGS: faster convergence, but more to compute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61916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louds_over_hill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84088" y="-76200"/>
            <a:ext cx="10490088" cy="6976318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685800" y="4535269"/>
            <a:ext cx="3775393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smtClean="0">
                <a:latin typeface="Gill Sans"/>
                <a:cs typeface="Franklin Gothic Book"/>
              </a:rPr>
              <a:t>Gradient Descent</a:t>
            </a:r>
            <a:endParaRPr lang="en-US" sz="3600" b="0" dirty="0">
              <a:latin typeface="Gill Sans"/>
              <a:cs typeface="Franklin Gothic Book"/>
            </a:endParaRPr>
          </a:p>
        </p:txBody>
      </p:sp>
      <p:sp>
        <p:nvSpPr>
          <p:cNvPr id="7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(Hills)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378751849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Cyclone_WWW_interaction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685800" y="4535269"/>
            <a:ext cx="603242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i="1" dirty="0" smtClean="0">
                <a:latin typeface="Gill Sans"/>
                <a:cs typeface="Franklin Gothic Book"/>
              </a:rPr>
              <a:t>Stochastic</a:t>
            </a:r>
            <a:r>
              <a:rPr lang="en-US" sz="3600" b="0" dirty="0" smtClean="0">
                <a:latin typeface="Gill Sans"/>
                <a:cs typeface="Franklin Gothic Book"/>
              </a:rPr>
              <a:t> Gradient Descent</a:t>
            </a:r>
            <a:endParaRPr lang="en-US" sz="3600" b="0" dirty="0">
              <a:latin typeface="Gill Sans"/>
              <a:cs typeface="Franklin Gothic Book"/>
            </a:endParaRPr>
          </a:p>
        </p:txBody>
      </p:sp>
      <p:sp>
        <p:nvSpPr>
          <p:cNvPr id="6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(Water Slide)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865829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/>
          <p:cNvSpPr txBox="1"/>
          <p:nvPr/>
        </p:nvSpPr>
        <p:spPr>
          <a:xfrm>
            <a:off x="304800" y="1219200"/>
            <a:ext cx="24160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Gradient Descent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81000" y="3581400"/>
            <a:ext cx="504336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Stochastic Gradient Descent (SGD)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1371600" y="2725579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“batch” learning: update model after considering all training instances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1371600" y="4881265"/>
            <a:ext cx="5943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“online” learning: update model after considering </a:t>
            </a:r>
            <a:r>
              <a:rPr lang="en-US" sz="20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each</a:t>
            </a: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 (randomly-selected) training instance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362068" y="5638800"/>
            <a:ext cx="374333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In practice… just as good!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11" name="Picture 10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71600" y="1752600"/>
            <a:ext cx="6229350" cy="9525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71600" y="4267200"/>
            <a:ext cx="5124450" cy="409575"/>
          </a:xfrm>
          <a:prstGeom prst="rect">
            <a:avLst/>
          </a:prstGeom>
        </p:spPr>
      </p:pic>
      <p:sp>
        <p:nvSpPr>
          <p:cNvPr id="9" name="Title 8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Batch vs. Online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78647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18" grpId="0"/>
      <p:bldP spid="19" grpId="0"/>
      <p:bldP spid="1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Most common implementation:</a:t>
            </a:r>
          </a:p>
          <a:p>
            <a:pPr lvl="1"/>
            <a:r>
              <a:rPr lang="en-US" dirty="0" smtClean="0"/>
              <a:t>Randomly shuffle training instances</a:t>
            </a:r>
          </a:p>
          <a:p>
            <a:pPr lvl="1"/>
            <a:r>
              <a:rPr lang="en-US" dirty="0" smtClean="0"/>
              <a:t>Stream instances through learner</a:t>
            </a:r>
          </a:p>
          <a:p>
            <a:r>
              <a:rPr lang="en-US" dirty="0" smtClean="0"/>
              <a:t>Single vs. multi-pass approaches</a:t>
            </a:r>
          </a:p>
          <a:p>
            <a:r>
              <a:rPr lang="en-US" dirty="0" smtClean="0"/>
              <a:t>“Mini-batching” as a middle ground between batch and stochastic gradient descent</a:t>
            </a:r>
            <a:endParaRPr 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424655" y="5486400"/>
            <a:ext cx="4687251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We’ve solved the iteration problem!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424655" y="5953780"/>
            <a:ext cx="524644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the single reducer problem?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3706213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ch_In_Charlotte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911258" y="-711470"/>
            <a:ext cx="11350658" cy="756947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2667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Wikipedia (Orchestra)</a:t>
            </a:r>
            <a:endParaRPr lang="en-US" sz="1000" b="0" dirty="0"/>
          </a:p>
        </p:txBody>
      </p:sp>
      <p:sp>
        <p:nvSpPr>
          <p:cNvPr id="7" name="Title 6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65644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Ensemble Learning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Learn multiple models, combine results from different models to make prediction</a:t>
            </a:r>
          </a:p>
          <a:p>
            <a:r>
              <a:rPr lang="en-US" dirty="0"/>
              <a:t>Why does it work?</a:t>
            </a:r>
          </a:p>
          <a:p>
            <a:pPr lvl="1"/>
            <a:r>
              <a:rPr lang="en-US" dirty="0"/>
              <a:t>If errors uncorrelated, multiple classifiers being wrong is less likely</a:t>
            </a:r>
          </a:p>
          <a:p>
            <a:pPr lvl="1"/>
            <a:r>
              <a:rPr lang="en-US" dirty="0"/>
              <a:t>Reduces the variance component of </a:t>
            </a:r>
            <a:r>
              <a:rPr lang="en-US" dirty="0" smtClean="0"/>
              <a:t>error</a:t>
            </a:r>
          </a:p>
          <a:p>
            <a:r>
              <a:rPr lang="en-US" dirty="0" smtClean="0"/>
              <a:t>A variety of different techniques:</a:t>
            </a:r>
          </a:p>
          <a:p>
            <a:pPr lvl="1"/>
            <a:r>
              <a:rPr lang="en-US" dirty="0" smtClean="0"/>
              <a:t>Majority voting</a:t>
            </a:r>
          </a:p>
          <a:p>
            <a:pPr lvl="1"/>
            <a:r>
              <a:rPr lang="en-US" dirty="0" smtClean="0"/>
              <a:t>Simple weighted voting:</a:t>
            </a:r>
          </a:p>
          <a:p>
            <a:pPr lvl="1"/>
            <a:endParaRPr lang="en-US" dirty="0" smtClean="0"/>
          </a:p>
          <a:p>
            <a:pPr lvl="1"/>
            <a:endParaRPr lang="en-US" dirty="0"/>
          </a:p>
          <a:p>
            <a:pPr lvl="1"/>
            <a:r>
              <a:rPr lang="en-US" dirty="0" smtClean="0"/>
              <a:t>Model averaging</a:t>
            </a:r>
          </a:p>
          <a:p>
            <a:pPr lvl="1"/>
            <a:r>
              <a:rPr lang="en-US" dirty="0" smtClean="0"/>
              <a:t>…</a:t>
            </a:r>
          </a:p>
          <a:p>
            <a:pPr lvl="1"/>
            <a:endParaRPr lang="en-US" dirty="0" smtClean="0"/>
          </a:p>
          <a:p>
            <a:endParaRPr lang="en-US" dirty="0" smtClean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940" y="4495800"/>
            <a:ext cx="3070860" cy="76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0163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Practical Notes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Common implementation:</a:t>
            </a:r>
          </a:p>
          <a:p>
            <a:pPr lvl="1"/>
            <a:r>
              <a:rPr lang="en-US" dirty="0" smtClean="0"/>
              <a:t>Train classifiers on different input partitions of the data</a:t>
            </a:r>
          </a:p>
          <a:p>
            <a:pPr lvl="1"/>
            <a:r>
              <a:rPr lang="en-US" dirty="0" err="1" smtClean="0"/>
              <a:t>Embarassingly</a:t>
            </a:r>
            <a:r>
              <a:rPr lang="en-US" dirty="0" smtClean="0"/>
              <a:t> parallel!</a:t>
            </a:r>
          </a:p>
          <a:p>
            <a:r>
              <a:rPr lang="en-US" dirty="0" smtClean="0"/>
              <a:t>Contrast with bagging</a:t>
            </a:r>
          </a:p>
          <a:p>
            <a:r>
              <a:rPr lang="en-US" dirty="0" smtClean="0"/>
              <a:t>Contrast with boosting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13130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</a:t>
            </a:r>
            <a:endParaRPr lang="en-US" dirty="0"/>
          </a:p>
        </p:txBody>
      </p:sp>
      <p:pic>
        <p:nvPicPr>
          <p:cNvPr id="8" name="Picture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85950" y="1295400"/>
            <a:ext cx="5124450" cy="409575"/>
          </a:xfrm>
          <a:prstGeom prst="rect">
            <a:avLst/>
          </a:prstGeom>
        </p:spPr>
      </p:pic>
      <p:sp>
        <p:nvSpPr>
          <p:cNvPr id="9" name="Right Arrow 8"/>
          <p:cNvSpPr/>
          <p:nvPr/>
        </p:nvSpPr>
        <p:spPr bwMode="auto">
          <a:xfrm rot="5400000">
            <a:off x="1371600" y="3733800"/>
            <a:ext cx="1905000" cy="5334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676400" y="23622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training data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1676400" y="51054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model</a:t>
            </a:r>
          </a:p>
        </p:txBody>
      </p:sp>
      <p:sp>
        <p:nvSpPr>
          <p:cNvPr id="13" name="Right Arrow 12"/>
          <p:cNvSpPr/>
          <p:nvPr/>
        </p:nvSpPr>
        <p:spPr bwMode="auto">
          <a:xfrm rot="5400000">
            <a:off x="2971800" y="3733800"/>
            <a:ext cx="1905000" cy="5334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3276600" y="23622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training data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3276600" y="51054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model</a:t>
            </a:r>
          </a:p>
        </p:txBody>
      </p:sp>
      <p:sp>
        <p:nvSpPr>
          <p:cNvPr id="16" name="Right Arrow 15"/>
          <p:cNvSpPr/>
          <p:nvPr/>
        </p:nvSpPr>
        <p:spPr bwMode="auto">
          <a:xfrm rot="5400000">
            <a:off x="4495800" y="3733800"/>
            <a:ext cx="1905000" cy="5334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800600" y="23622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training data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4800600" y="51054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model</a:t>
            </a:r>
          </a:p>
        </p:txBody>
      </p:sp>
      <p:sp>
        <p:nvSpPr>
          <p:cNvPr id="19" name="Right Arrow 18"/>
          <p:cNvSpPr/>
          <p:nvPr/>
        </p:nvSpPr>
        <p:spPr bwMode="auto">
          <a:xfrm rot="5400000">
            <a:off x="6019800" y="3733800"/>
            <a:ext cx="1905000" cy="5334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6324600" y="23622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training data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6324600" y="5105400"/>
            <a:ext cx="12954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model</a:t>
            </a:r>
          </a:p>
        </p:txBody>
      </p:sp>
      <p:sp>
        <p:nvSpPr>
          <p:cNvPr id="4" name="Rounded Rectangle 3"/>
          <p:cNvSpPr/>
          <p:nvPr/>
        </p:nvSpPr>
        <p:spPr bwMode="auto">
          <a:xfrm>
            <a:off x="1676400" y="365760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5" name="Rounded Rectangle 4"/>
          <p:cNvSpPr/>
          <p:nvPr/>
        </p:nvSpPr>
        <p:spPr bwMode="auto">
          <a:xfrm>
            <a:off x="3276600" y="365760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4800600" y="365760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  <p:sp>
        <p:nvSpPr>
          <p:cNvPr id="7" name="Rounded Rectangle 6"/>
          <p:cNvSpPr/>
          <p:nvPr/>
        </p:nvSpPr>
        <p:spPr bwMode="auto">
          <a:xfrm>
            <a:off x="6324600" y="3657600"/>
            <a:ext cx="1295400" cy="685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</a:rPr>
              <a:t>mapper</a:t>
            </a:r>
          </a:p>
        </p:txBody>
      </p:sp>
    </p:spTree>
    <p:extLst>
      <p:ext uri="{BB962C8B-B14F-4D97-AF65-F5344CB8AC3E}">
        <p14:creationId xmlns:p14="http://schemas.microsoft.com/office/powerpoint/2010/main" val="1905491449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10" grpId="0" animBg="1"/>
      <p:bldP spid="12" grpId="0" animBg="1"/>
      <p:bldP spid="13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20" grpId="0" animBg="1"/>
      <p:bldP spid="21" grpId="0" animBg="1"/>
      <p:bldP spid="4" grpId="0" animBg="1"/>
      <p:bldP spid="5" grpId="0" animBg="1"/>
      <p:bldP spid="6" grpId="0" animBg="1"/>
      <p:bldP spid="7" grpId="0" animBg="1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MapReduce Implementation: Details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Shuffling/resort training instances before learning</a:t>
            </a:r>
          </a:p>
          <a:p>
            <a:r>
              <a:rPr lang="en-US" dirty="0" smtClean="0"/>
              <a:t>Two possible implementations:</a:t>
            </a:r>
          </a:p>
          <a:p>
            <a:pPr lvl="1"/>
            <a:r>
              <a:rPr lang="en-US" dirty="0" smtClean="0"/>
              <a:t>Mappers write model out as “side data”</a:t>
            </a:r>
          </a:p>
          <a:p>
            <a:pPr lvl="1"/>
            <a:r>
              <a:rPr lang="en-US" dirty="0" smtClean="0"/>
              <a:t>Mappers emit model as intermediate output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401047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Three Approaches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Hierarchical</a:t>
            </a:r>
          </a:p>
          <a:p>
            <a:r>
              <a:rPr lang="en-US" i="1" dirty="0" smtClean="0"/>
              <a:t>K</a:t>
            </a:r>
            <a:r>
              <a:rPr lang="en-US" dirty="0" smtClean="0"/>
              <a:t>-Means</a:t>
            </a:r>
          </a:p>
          <a:p>
            <a:r>
              <a:rPr lang="en-US" dirty="0" smtClean="0"/>
              <a:t>Gaussian Mixture Models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1515787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Sentiment Analysis Case Study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 smtClean="0"/>
          </a:p>
          <a:p>
            <a:r>
              <a:rPr lang="en-US" dirty="0" smtClean="0"/>
              <a:t>Binary polarity classification: {positive, negative} sentiment</a:t>
            </a:r>
          </a:p>
          <a:p>
            <a:pPr lvl="1"/>
            <a:r>
              <a:rPr lang="en-US" dirty="0" smtClean="0"/>
              <a:t>Independently interesting task</a:t>
            </a:r>
          </a:p>
          <a:p>
            <a:pPr lvl="1"/>
            <a:r>
              <a:rPr lang="en-US" dirty="0" smtClean="0"/>
              <a:t>Illustrates end-to-end flow</a:t>
            </a:r>
          </a:p>
          <a:p>
            <a:pPr lvl="1"/>
            <a:r>
              <a:rPr lang="en-US" dirty="0" smtClean="0"/>
              <a:t>Use the “emoticon trick” to gather data</a:t>
            </a:r>
          </a:p>
          <a:p>
            <a:r>
              <a:rPr lang="en-US" dirty="0" smtClean="0"/>
              <a:t>Data</a:t>
            </a:r>
          </a:p>
          <a:p>
            <a:pPr lvl="1"/>
            <a:r>
              <a:rPr lang="en-US" dirty="0" smtClean="0"/>
              <a:t>Test: 500k positive/500k negative tweets from 9/1/2011</a:t>
            </a:r>
          </a:p>
          <a:p>
            <a:pPr lvl="1"/>
            <a:r>
              <a:rPr lang="en-US" dirty="0" smtClean="0"/>
              <a:t>Training: {1m, 10m, 100m} instances from before (50/50 split)</a:t>
            </a:r>
          </a:p>
          <a:p>
            <a:r>
              <a:rPr lang="en-US" dirty="0" smtClean="0"/>
              <a:t>Features: Sliding window byte-4grams</a:t>
            </a:r>
          </a:p>
          <a:p>
            <a:r>
              <a:rPr lang="en-US" dirty="0" smtClean="0"/>
              <a:t>Models:</a:t>
            </a:r>
          </a:p>
          <a:p>
            <a:pPr lvl="1"/>
            <a:r>
              <a:rPr lang="en-US" dirty="0" smtClean="0"/>
              <a:t>Logistic regression with SGD (L2 regularization)</a:t>
            </a:r>
          </a:p>
          <a:p>
            <a:pPr lvl="1"/>
            <a:r>
              <a:rPr lang="en-US" dirty="0" smtClean="0"/>
              <a:t>Ensembles of various sizes (simple weighted voting)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381000" y="895299"/>
            <a:ext cx="3362603" cy="400101"/>
          </a:xfrm>
          <a:prstGeom prst="rect">
            <a:avLst/>
          </a:prstGeom>
          <a:noFill/>
          <a:ln>
            <a:noFill/>
          </a:ln>
        </p:spPr>
        <p:txBody>
          <a:bodyPr wrap="none" lIns="91432" tIns="45716" rIns="91432" bIns="45716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Lin and </a:t>
            </a:r>
            <a:r>
              <a:rPr lang="en-US" sz="20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Kolcz</a:t>
            </a: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, SIGMOD 2012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316904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entiment_results.pd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3400" y="914400"/>
            <a:ext cx="8128000" cy="4876800"/>
          </a:xfrm>
          <a:prstGeom prst="rect">
            <a:avLst/>
          </a:prstGeom>
        </p:spPr>
      </p:pic>
      <p:grpSp>
        <p:nvGrpSpPr>
          <p:cNvPr id="15" name="Group 14"/>
          <p:cNvGrpSpPr/>
          <p:nvPr/>
        </p:nvGrpSpPr>
        <p:grpSpPr>
          <a:xfrm>
            <a:off x="1066800" y="2362200"/>
            <a:ext cx="1386016" cy="1371600"/>
            <a:chOff x="1066800" y="2362200"/>
            <a:chExt cx="1386016" cy="1371600"/>
          </a:xfrm>
        </p:grpSpPr>
        <p:cxnSp>
          <p:nvCxnSpPr>
            <p:cNvPr id="6" name="Straight Arrow Connector 5"/>
            <p:cNvCxnSpPr/>
            <p:nvPr/>
          </p:nvCxnSpPr>
          <p:spPr>
            <a:xfrm rot="5400000" flipH="1" flipV="1">
              <a:off x="1295400" y="2743200"/>
              <a:ext cx="990600" cy="990600"/>
            </a:xfrm>
            <a:prstGeom prst="straightConnector1">
              <a:avLst/>
            </a:prstGeom>
            <a:ln w="50800">
              <a:solidFill>
                <a:srgbClr val="800000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Box 7"/>
            <p:cNvSpPr txBox="1"/>
            <p:nvPr/>
          </p:nvSpPr>
          <p:spPr>
            <a:xfrm>
              <a:off x="1066800" y="2362200"/>
              <a:ext cx="13860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400" b="0" dirty="0" smtClean="0">
                  <a:solidFill>
                    <a:srgbClr val="800000"/>
                  </a:solidFill>
                  <a:latin typeface="Gill Sans"/>
                  <a:cs typeface="Franklin Gothic Book"/>
                </a:rPr>
                <a:t>“for free”</a:t>
              </a:r>
              <a:endParaRPr lang="en-US" sz="2400" b="0" dirty="0">
                <a:solidFill>
                  <a:srgbClr val="800000"/>
                </a:solidFill>
                <a:latin typeface="Gill Sans"/>
                <a:cs typeface="Franklin Gothic Book"/>
              </a:endParaRPr>
            </a:p>
          </p:txBody>
        </p:sp>
      </p:grpSp>
      <p:grpSp>
        <p:nvGrpSpPr>
          <p:cNvPr id="17" name="Group 16"/>
          <p:cNvGrpSpPr/>
          <p:nvPr/>
        </p:nvGrpSpPr>
        <p:grpSpPr>
          <a:xfrm>
            <a:off x="2514600" y="990600"/>
            <a:ext cx="4132530" cy="2209800"/>
            <a:chOff x="2514600" y="990600"/>
            <a:chExt cx="4132530" cy="2209800"/>
          </a:xfrm>
        </p:grpSpPr>
        <p:cxnSp>
          <p:nvCxnSpPr>
            <p:cNvPr id="9" name="Straight Arrow Connector 8"/>
            <p:cNvCxnSpPr/>
            <p:nvPr/>
          </p:nvCxnSpPr>
          <p:spPr>
            <a:xfrm flipV="1">
              <a:off x="2514600" y="1752600"/>
              <a:ext cx="1524000" cy="1447800"/>
            </a:xfrm>
            <a:prstGeom prst="straightConnector1">
              <a:avLst/>
            </a:prstGeom>
            <a:ln w="50800">
              <a:solidFill>
                <a:srgbClr val="800000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2971800" y="990600"/>
              <a:ext cx="3675330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800000"/>
                  </a:solidFill>
                  <a:latin typeface="Gill Sans"/>
                  <a:cs typeface="Franklin Gothic Book"/>
                </a:rPr>
                <a:t>Ensembles with 10m examples</a:t>
              </a:r>
              <a:br>
                <a:rPr lang="en-US" sz="2000" b="0" dirty="0" smtClean="0">
                  <a:solidFill>
                    <a:srgbClr val="800000"/>
                  </a:solidFill>
                  <a:latin typeface="Gill Sans"/>
                  <a:cs typeface="Franklin Gothic Book"/>
                </a:rPr>
              </a:br>
              <a:r>
                <a:rPr lang="en-US" sz="2000" b="0" dirty="0" smtClean="0">
                  <a:solidFill>
                    <a:srgbClr val="800000"/>
                  </a:solidFill>
                  <a:latin typeface="Gill Sans"/>
                  <a:cs typeface="Franklin Gothic Book"/>
                </a:rPr>
                <a:t>better than 100m single classifier!</a:t>
              </a:r>
              <a:endParaRPr lang="en-US" sz="2000" b="0" dirty="0">
                <a:solidFill>
                  <a:srgbClr val="800000"/>
                </a:solidFill>
                <a:latin typeface="Gill Sans"/>
                <a:cs typeface="Franklin Gothic Book"/>
              </a:endParaRPr>
            </a:p>
          </p:txBody>
        </p:sp>
      </p:grpSp>
      <p:grpSp>
        <p:nvGrpSpPr>
          <p:cNvPr id="18" name="Group 17"/>
          <p:cNvGrpSpPr/>
          <p:nvPr/>
        </p:nvGrpSpPr>
        <p:grpSpPr>
          <a:xfrm>
            <a:off x="6096000" y="590490"/>
            <a:ext cx="2743200" cy="1238310"/>
            <a:chOff x="6096000" y="590490"/>
            <a:chExt cx="2743200" cy="1238310"/>
          </a:xfrm>
        </p:grpSpPr>
        <p:cxnSp>
          <p:nvCxnSpPr>
            <p:cNvPr id="12" name="Straight Arrow Connector 11"/>
            <p:cNvCxnSpPr/>
            <p:nvPr/>
          </p:nvCxnSpPr>
          <p:spPr>
            <a:xfrm flipV="1">
              <a:off x="6096000" y="1295400"/>
              <a:ext cx="1447800" cy="533400"/>
            </a:xfrm>
            <a:prstGeom prst="straightConnector1">
              <a:avLst/>
            </a:prstGeom>
            <a:ln w="50800">
              <a:solidFill>
                <a:srgbClr val="800000"/>
              </a:solidFill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6301251" y="590490"/>
              <a:ext cx="2537949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0" dirty="0" smtClean="0">
                  <a:solidFill>
                    <a:srgbClr val="800000"/>
                  </a:solidFill>
                  <a:latin typeface="Gill Sans"/>
                  <a:cs typeface="Franklin Gothic Book"/>
                </a:rPr>
                <a:t>Diminishing returns…</a:t>
              </a:r>
              <a:endParaRPr lang="en-US" sz="2000" b="0" dirty="0">
                <a:solidFill>
                  <a:srgbClr val="800000"/>
                </a:solidFill>
                <a:latin typeface="Gill Sans"/>
                <a:cs typeface="Franklin Gothic Book"/>
              </a:endParaRPr>
            </a:p>
          </p:txBody>
        </p:sp>
      </p:grpSp>
      <p:sp>
        <p:nvSpPr>
          <p:cNvPr id="20" name="Right Brace 19"/>
          <p:cNvSpPr/>
          <p:nvPr/>
        </p:nvSpPr>
        <p:spPr bwMode="auto">
          <a:xfrm rot="5400000">
            <a:off x="1800255" y="5362545"/>
            <a:ext cx="209490" cy="1219200"/>
          </a:xfrm>
          <a:prstGeom prst="rightBrace">
            <a:avLst>
              <a:gd name="adj1" fmla="val 121666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066800" y="6057780"/>
            <a:ext cx="173637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single classifier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2" name="Right Brace 21"/>
          <p:cNvSpPr/>
          <p:nvPr/>
        </p:nvSpPr>
        <p:spPr bwMode="auto">
          <a:xfrm rot="5400000">
            <a:off x="4314855" y="4371945"/>
            <a:ext cx="209490" cy="3200400"/>
          </a:xfrm>
          <a:prstGeom prst="rightBrace">
            <a:avLst>
              <a:gd name="adj1" fmla="val 121666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3505200" y="6057780"/>
            <a:ext cx="178654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10m ensembles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Right Brace 23"/>
          <p:cNvSpPr/>
          <p:nvPr/>
        </p:nvSpPr>
        <p:spPr bwMode="auto">
          <a:xfrm rot="5400000">
            <a:off x="7324755" y="4867245"/>
            <a:ext cx="209490" cy="2209800"/>
          </a:xfrm>
          <a:prstGeom prst="rightBrace">
            <a:avLst>
              <a:gd name="adj1" fmla="val 121666"/>
              <a:gd name="adj2" fmla="val 500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6477000" y="6057780"/>
            <a:ext cx="191478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100m ensembles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558251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Takeaway Lesson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Big data “recipe” for problem solving</a:t>
            </a:r>
          </a:p>
          <a:p>
            <a:pPr lvl="1"/>
            <a:r>
              <a:rPr lang="en-US" dirty="0" smtClean="0"/>
              <a:t>Simple technique</a:t>
            </a:r>
          </a:p>
          <a:p>
            <a:pPr lvl="1"/>
            <a:r>
              <a:rPr lang="en-US" dirty="0" smtClean="0"/>
              <a:t>Simple features</a:t>
            </a:r>
          </a:p>
          <a:p>
            <a:pPr lvl="1"/>
            <a:r>
              <a:rPr lang="en-US" dirty="0" smtClean="0"/>
              <a:t>Lots of data</a:t>
            </a:r>
          </a:p>
          <a:p>
            <a:r>
              <a:rPr lang="en-US" dirty="0" smtClean="0"/>
              <a:t>Usually works very well!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7081666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Today’s Agenda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Personalized PageRank</a:t>
            </a:r>
          </a:p>
          <a:p>
            <a:r>
              <a:rPr lang="en-US" dirty="0" smtClean="0"/>
              <a:t>Clustering</a:t>
            </a:r>
          </a:p>
          <a:p>
            <a:r>
              <a:rPr lang="en-US" dirty="0" smtClean="0"/>
              <a:t>Classification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5813124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3092" name="Rectangle 4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Hierarchical Agglomerative Clustering</a:t>
            </a:r>
          </a:p>
        </p:txBody>
      </p:sp>
      <p:sp>
        <p:nvSpPr>
          <p:cNvPr id="1753093" name="Rectangle 5"/>
          <p:cNvSpPr>
            <a:spLocks noGrp="1" noChangeArrowheads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Start </a:t>
            </a:r>
            <a:r>
              <a:rPr lang="en-US" dirty="0"/>
              <a:t>with each document in its own cluster</a:t>
            </a:r>
          </a:p>
          <a:p>
            <a:r>
              <a:rPr lang="en-US" dirty="0"/>
              <a:t>Until there is only one cluster:</a:t>
            </a:r>
          </a:p>
          <a:p>
            <a:pPr lvl="1"/>
            <a:r>
              <a:rPr lang="en-US" dirty="0" smtClean="0"/>
              <a:t>Find the </a:t>
            </a:r>
            <a:r>
              <a:rPr lang="en-US" dirty="0"/>
              <a:t>two clusters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, that are most similar</a:t>
            </a:r>
          </a:p>
          <a:p>
            <a:pPr lvl="1"/>
            <a:r>
              <a:rPr lang="en-US" dirty="0"/>
              <a:t>Replace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and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r>
              <a:rPr lang="en-US" dirty="0"/>
              <a:t> with a single cluster </a:t>
            </a:r>
            <a:r>
              <a:rPr lang="en-US" i="1" dirty="0"/>
              <a:t>c</a:t>
            </a:r>
            <a:r>
              <a:rPr lang="en-US" i="1" baseline="-25000" dirty="0"/>
              <a:t>i</a:t>
            </a:r>
            <a:r>
              <a:rPr lang="en-US" dirty="0"/>
              <a:t> </a:t>
            </a:r>
            <a:r>
              <a:rPr lang="en-US" dirty="0">
                <a:sym typeface="Symbol" charset="0"/>
              </a:rPr>
              <a:t></a:t>
            </a:r>
            <a:r>
              <a:rPr lang="en-US" dirty="0"/>
              <a:t> </a:t>
            </a:r>
            <a:r>
              <a:rPr lang="en-US" i="1" dirty="0" err="1"/>
              <a:t>c</a:t>
            </a:r>
            <a:r>
              <a:rPr lang="en-US" i="1" baseline="-25000" dirty="0" err="1"/>
              <a:t>j</a:t>
            </a:r>
            <a:endParaRPr lang="en-US" i="1" baseline="-25000" dirty="0"/>
          </a:p>
          <a:p>
            <a:r>
              <a:rPr lang="en-US" dirty="0"/>
              <a:t>The history of </a:t>
            </a:r>
            <a:r>
              <a:rPr lang="en-US" dirty="0" smtClean="0"/>
              <a:t>merges </a:t>
            </a:r>
            <a:r>
              <a:rPr lang="en-US" dirty="0"/>
              <a:t>forms the </a:t>
            </a:r>
            <a:r>
              <a:rPr lang="en-US" dirty="0" smtClean="0"/>
              <a:t>hierarchy</a:t>
            </a:r>
          </a:p>
        </p:txBody>
      </p:sp>
    </p:spTree>
    <p:extLst>
      <p:ext uri="{BB962C8B-B14F-4D97-AF65-F5344CB8AC3E}">
        <p14:creationId xmlns:p14="http://schemas.microsoft.com/office/powerpoint/2010/main" val="184467930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1301" name="Rectangle 21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HAC in Action</a:t>
            </a:r>
            <a:endParaRPr lang="en-US" dirty="0"/>
          </a:p>
        </p:txBody>
      </p:sp>
      <p:sp>
        <p:nvSpPr>
          <p:cNvPr id="1761283" name="Rectangle 3"/>
          <p:cNvSpPr>
            <a:spLocks noChangeArrowheads="1"/>
          </p:cNvSpPr>
          <p:nvPr/>
        </p:nvSpPr>
        <p:spPr bwMode="auto">
          <a:xfrm>
            <a:off x="1219200" y="5791200"/>
            <a:ext cx="6858000" cy="381000"/>
          </a:xfrm>
          <a:prstGeom prst="rect">
            <a:avLst/>
          </a:prstGeom>
          <a:noFill/>
          <a:ln w="9525">
            <a:solidFill>
              <a:schemeClr val="tx1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blurRad="63500" dist="38099" dir="2700000" algn="ctr" rotWithShape="0">
                    <a:schemeClr val="bg2">
                      <a:alpha val="74998"/>
                    </a:schemeClr>
                  </a:outerShdw>
                </a:effectLst>
              </a14:hiddenEffects>
            </a:ext>
          </a:extLst>
        </p:spPr>
        <p:txBody>
          <a:bodyPr lIns="92075" tIns="46038" rIns="92075" bIns="46038"/>
          <a:lstStyle/>
          <a:p>
            <a:pPr marL="342900" indent="-342900">
              <a:spcBef>
                <a:spcPct val="20000"/>
              </a:spcBef>
            </a:pP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A		B	C	D	E	F	G	H	</a:t>
            </a:r>
          </a:p>
        </p:txBody>
      </p:sp>
      <p:grpSp>
        <p:nvGrpSpPr>
          <p:cNvPr id="1761302" name="Group 22"/>
          <p:cNvGrpSpPr>
            <a:grpSpLocks/>
          </p:cNvGrpSpPr>
          <p:nvPr/>
        </p:nvGrpSpPr>
        <p:grpSpPr bwMode="auto">
          <a:xfrm>
            <a:off x="1447800" y="5105400"/>
            <a:ext cx="762000" cy="609600"/>
            <a:chOff x="1392" y="3024"/>
            <a:chExt cx="480" cy="384"/>
          </a:xfrm>
        </p:grpSpPr>
        <p:sp>
          <p:nvSpPr>
            <p:cNvPr id="1761284" name="Line 4"/>
            <p:cNvSpPr>
              <a:spLocks noChangeShapeType="1"/>
            </p:cNvSpPr>
            <p:nvPr/>
          </p:nvSpPr>
          <p:spPr bwMode="auto">
            <a:xfrm flipV="1">
              <a:off x="139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5" name="Line 5"/>
            <p:cNvSpPr>
              <a:spLocks noChangeShapeType="1"/>
            </p:cNvSpPr>
            <p:nvPr/>
          </p:nvSpPr>
          <p:spPr bwMode="auto">
            <a:xfrm>
              <a:off x="1632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3" name="Group 23"/>
          <p:cNvGrpSpPr>
            <a:grpSpLocks/>
          </p:cNvGrpSpPr>
          <p:nvPr/>
        </p:nvGrpSpPr>
        <p:grpSpPr bwMode="auto">
          <a:xfrm>
            <a:off x="3276600" y="5105400"/>
            <a:ext cx="762000" cy="609600"/>
            <a:chOff x="2544" y="3024"/>
            <a:chExt cx="480" cy="384"/>
          </a:xfrm>
        </p:grpSpPr>
        <p:sp>
          <p:nvSpPr>
            <p:cNvPr id="1761286" name="Line 6"/>
            <p:cNvSpPr>
              <a:spLocks noChangeShapeType="1"/>
            </p:cNvSpPr>
            <p:nvPr/>
          </p:nvSpPr>
          <p:spPr bwMode="auto">
            <a:xfrm flipV="1">
              <a:off x="254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7" name="Line 7"/>
            <p:cNvSpPr>
              <a:spLocks noChangeShapeType="1"/>
            </p:cNvSpPr>
            <p:nvPr/>
          </p:nvSpPr>
          <p:spPr bwMode="auto">
            <a:xfrm>
              <a:off x="2784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4" name="Group 24"/>
          <p:cNvGrpSpPr>
            <a:grpSpLocks/>
          </p:cNvGrpSpPr>
          <p:nvPr/>
        </p:nvGrpSpPr>
        <p:grpSpPr bwMode="auto">
          <a:xfrm>
            <a:off x="5105400" y="5105400"/>
            <a:ext cx="762000" cy="609600"/>
            <a:chOff x="3696" y="3024"/>
            <a:chExt cx="480" cy="384"/>
          </a:xfrm>
        </p:grpSpPr>
        <p:sp>
          <p:nvSpPr>
            <p:cNvPr id="1761288" name="Line 8"/>
            <p:cNvSpPr>
              <a:spLocks noChangeShapeType="1"/>
            </p:cNvSpPr>
            <p:nvPr/>
          </p:nvSpPr>
          <p:spPr bwMode="auto">
            <a:xfrm flipV="1">
              <a:off x="369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89" name="Line 9"/>
            <p:cNvSpPr>
              <a:spLocks noChangeShapeType="1"/>
            </p:cNvSpPr>
            <p:nvPr/>
          </p:nvSpPr>
          <p:spPr bwMode="auto">
            <a:xfrm>
              <a:off x="3936" y="3024"/>
              <a:ext cx="240" cy="3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6" name="Group 26"/>
          <p:cNvGrpSpPr>
            <a:grpSpLocks/>
          </p:cNvGrpSpPr>
          <p:nvPr/>
        </p:nvGrpSpPr>
        <p:grpSpPr bwMode="auto">
          <a:xfrm>
            <a:off x="1828800" y="3200400"/>
            <a:ext cx="4953000" cy="2514600"/>
            <a:chOff x="1632" y="1824"/>
            <a:chExt cx="3120" cy="1584"/>
          </a:xfrm>
        </p:grpSpPr>
        <p:sp>
          <p:nvSpPr>
            <p:cNvPr id="1761290" name="Line 10"/>
            <p:cNvSpPr>
              <a:spLocks noChangeShapeType="1"/>
            </p:cNvSpPr>
            <p:nvPr/>
          </p:nvSpPr>
          <p:spPr bwMode="auto">
            <a:xfrm flipH="1" flipV="1">
              <a:off x="2880" y="1824"/>
              <a:ext cx="1872" cy="1584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1" name="Line 11"/>
            <p:cNvSpPr>
              <a:spLocks noChangeShapeType="1"/>
            </p:cNvSpPr>
            <p:nvPr/>
          </p:nvSpPr>
          <p:spPr bwMode="auto">
            <a:xfrm flipV="1">
              <a:off x="1632" y="1824"/>
              <a:ext cx="1248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5" name="Group 25"/>
          <p:cNvGrpSpPr>
            <a:grpSpLocks/>
          </p:cNvGrpSpPr>
          <p:nvPr/>
        </p:nvGrpSpPr>
        <p:grpSpPr bwMode="auto">
          <a:xfrm>
            <a:off x="3657600" y="3810000"/>
            <a:ext cx="4038600" cy="1905000"/>
            <a:chOff x="2784" y="2208"/>
            <a:chExt cx="2544" cy="1200"/>
          </a:xfrm>
        </p:grpSpPr>
        <p:sp>
          <p:nvSpPr>
            <p:cNvPr id="1761292" name="Line 12"/>
            <p:cNvSpPr>
              <a:spLocks noChangeShapeType="1"/>
            </p:cNvSpPr>
            <p:nvPr/>
          </p:nvSpPr>
          <p:spPr bwMode="auto">
            <a:xfrm flipV="1">
              <a:off x="2784" y="2208"/>
              <a:ext cx="1920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3" name="Line 13"/>
            <p:cNvSpPr>
              <a:spLocks noChangeShapeType="1"/>
            </p:cNvSpPr>
            <p:nvPr/>
          </p:nvSpPr>
          <p:spPr bwMode="auto">
            <a:xfrm flipH="1" flipV="1">
              <a:off x="4704" y="2208"/>
              <a:ext cx="624" cy="1200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7" name="Group 27"/>
          <p:cNvGrpSpPr>
            <a:grpSpLocks/>
          </p:cNvGrpSpPr>
          <p:nvPr/>
        </p:nvGrpSpPr>
        <p:grpSpPr bwMode="auto">
          <a:xfrm>
            <a:off x="3810000" y="2743200"/>
            <a:ext cx="1676400" cy="2362200"/>
            <a:chOff x="2880" y="1536"/>
            <a:chExt cx="1056" cy="1488"/>
          </a:xfrm>
        </p:grpSpPr>
        <p:sp>
          <p:nvSpPr>
            <p:cNvPr id="1761297" name="Line 17"/>
            <p:cNvSpPr>
              <a:spLocks noChangeShapeType="1"/>
            </p:cNvSpPr>
            <p:nvPr/>
          </p:nvSpPr>
          <p:spPr bwMode="auto">
            <a:xfrm flipH="1" flipV="1">
              <a:off x="3840" y="1536"/>
              <a:ext cx="96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8" name="Line 18"/>
            <p:cNvSpPr>
              <a:spLocks noChangeShapeType="1"/>
            </p:cNvSpPr>
            <p:nvPr/>
          </p:nvSpPr>
          <p:spPr bwMode="auto">
            <a:xfrm flipV="1">
              <a:off x="2880" y="1536"/>
              <a:ext cx="960" cy="2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1761308" name="Group 28"/>
          <p:cNvGrpSpPr>
            <a:grpSpLocks/>
          </p:cNvGrpSpPr>
          <p:nvPr/>
        </p:nvGrpSpPr>
        <p:grpSpPr bwMode="auto">
          <a:xfrm>
            <a:off x="5334000" y="1447800"/>
            <a:ext cx="1371600" cy="2362200"/>
            <a:chOff x="3840" y="720"/>
            <a:chExt cx="864" cy="1488"/>
          </a:xfrm>
        </p:grpSpPr>
        <p:sp>
          <p:nvSpPr>
            <p:cNvPr id="1761296" name="Line 16"/>
            <p:cNvSpPr>
              <a:spLocks noChangeShapeType="1"/>
            </p:cNvSpPr>
            <p:nvPr/>
          </p:nvSpPr>
          <p:spPr bwMode="auto">
            <a:xfrm flipH="1" flipV="1">
              <a:off x="4272" y="720"/>
              <a:ext cx="432" cy="1488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sp>
          <p:nvSpPr>
            <p:cNvPr id="1761299" name="Line 19"/>
            <p:cNvSpPr>
              <a:spLocks noChangeShapeType="1"/>
            </p:cNvSpPr>
            <p:nvPr/>
          </p:nvSpPr>
          <p:spPr bwMode="auto">
            <a:xfrm flipV="1">
              <a:off x="3840" y="720"/>
              <a:ext cx="432" cy="816"/>
            </a:xfrm>
            <a:prstGeom prst="line">
              <a:avLst/>
            </a:prstGeom>
            <a:noFill/>
            <a:ln w="25400">
              <a:solidFill>
                <a:schemeClr val="bg1"/>
              </a:solidFill>
              <a:round/>
              <a:headEnd type="none" w="sm" len="sm"/>
              <a:tailEnd type="none" w="sm" len="sm"/>
            </a:ln>
            <a:effectLst/>
            <a:extLst>
              <a:ext uri="{909E8E84-426E-40dd-AFC4-6F175D3DCCD1}">
                <a14:hiddenFill xmlns:a14="http://schemas.microsoft.com/office/drawing/2010/main">
                  <a:noFill/>
                </a14:hiddenFill>
              </a:ext>
              <a:ext uri="{AF507438-7753-43e0-B8FC-AC1667EBCBE1}">
                <a14:hiddenEffects xmlns:a14="http://schemas.microsoft.com/office/drawing/2010/main">
                  <a:effectLst>
                    <a:outerShdw blurRad="63500" dist="38099" dir="2700000" algn="ctr" rotWithShape="0">
                      <a:schemeClr val="bg2">
                        <a:alpha val="74998"/>
                      </a:schemeClr>
                    </a:outerShdw>
                  </a:effectLst>
                </a14:hiddenEffects>
              </a:ext>
            </a:extLst>
          </p:spPr>
          <p:txBody>
            <a:bodyPr wrap="none" anchor="ctr"/>
            <a:lstStyle/>
            <a:p>
              <a:endParaRPr lang="en-US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0745588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 nodeType="clickPar">
                      <p:stCondLst>
                        <p:cond delay="indefinite"/>
                      </p:stCondLst>
                      <p:childTnLst>
                        <p:par>
                          <p:cTn id="16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 nodeType="clickPar">
                      <p:stCondLst>
                        <p:cond delay="indefinite"/>
                      </p:stCondLst>
                      <p:childTnLst>
                        <p:par>
                          <p:cTn id="20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 nodeType="clickPar">
                      <p:stCondLst>
                        <p:cond delay="indefinite"/>
                      </p:stCondLst>
                      <p:childTnLst>
                        <p:par>
                          <p:cTn id="2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 nodeType="clickPar">
                      <p:stCondLst>
                        <p:cond delay="indefinite"/>
                      </p:stCondLst>
                      <p:childTnLst>
                        <p:par>
                          <p:cTn id="2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613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Cluster Merging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Which two clusters do we merge?</a:t>
            </a:r>
          </a:p>
          <a:p>
            <a:r>
              <a:rPr lang="en-US" dirty="0" smtClean="0"/>
              <a:t>What’s </a:t>
            </a:r>
            <a:r>
              <a:rPr lang="en-US" dirty="0"/>
              <a:t>the similarity between two clusters?</a:t>
            </a:r>
          </a:p>
          <a:p>
            <a:pPr lvl="1"/>
            <a:r>
              <a:rPr lang="en-US" dirty="0"/>
              <a:t>Single Link: similarity of two most similar members</a:t>
            </a:r>
          </a:p>
          <a:p>
            <a:pPr lvl="1"/>
            <a:r>
              <a:rPr lang="en-US" dirty="0"/>
              <a:t>Complete Link: similarity of two least similar members</a:t>
            </a:r>
          </a:p>
          <a:p>
            <a:pPr lvl="1"/>
            <a:r>
              <a:rPr lang="en-US" dirty="0"/>
              <a:t>Group Average: average similarity between </a:t>
            </a:r>
            <a:r>
              <a:rPr lang="en-US" dirty="0" smtClean="0"/>
              <a:t>members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1375278"/>
      </p:ext>
    </p:extLst>
  </p:cSld>
  <p:clrMapOvr>
    <a:masterClrMapping/>
  </p:clrMapOvr>
  <p:transition xmlns:p14="http://schemas.microsoft.com/office/powerpoint/2010/main"/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51511</TotalTime>
  <Words>1741</Words>
  <Application>Microsoft Macintosh PowerPoint</Application>
  <PresentationFormat>On-screen Show (4:3)</PresentationFormat>
  <Paragraphs>423</Paragraphs>
  <Slides>64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64</vt:i4>
      </vt:variant>
    </vt:vector>
  </HeadingPairs>
  <TitlesOfParts>
    <vt:vector size="65" baseType="lpstr">
      <vt:lpstr>Default Design</vt:lpstr>
      <vt:lpstr>PowerPoint Presentation</vt:lpstr>
      <vt:lpstr>Today’s Agenda</vt:lpstr>
      <vt:lpstr>Clustering</vt:lpstr>
      <vt:lpstr>Problem Setup</vt:lpstr>
      <vt:lpstr>Applications</vt:lpstr>
      <vt:lpstr>Three Approaches</vt:lpstr>
      <vt:lpstr>Hierarchical Agglomerative Clustering</vt:lpstr>
      <vt:lpstr>HAC in Action</vt:lpstr>
      <vt:lpstr>Cluster Merging</vt:lpstr>
      <vt:lpstr>Link Functions</vt:lpstr>
      <vt:lpstr>MapReduce Implementation</vt:lpstr>
      <vt:lpstr>K-Means Algorithm</vt:lpstr>
      <vt:lpstr>K-Means Clustering Example</vt:lpstr>
      <vt:lpstr>Basic MapReduce Implementation</vt:lpstr>
      <vt:lpstr>MapReduce Implementation w/ IMC</vt:lpstr>
      <vt:lpstr>Implementation Notes</vt:lpstr>
      <vt:lpstr>Clustering w/ Gaussian Mixture Models</vt:lpstr>
      <vt:lpstr>Gaussian Distributions</vt:lpstr>
      <vt:lpstr>Univariate Gaussian</vt:lpstr>
      <vt:lpstr>Multivariate Gaussians</vt:lpstr>
      <vt:lpstr>Gaussian Mixture Models</vt:lpstr>
      <vt:lpstr>Learning for Simple Univariate Case</vt:lpstr>
      <vt:lpstr>EM to the Rescue!</vt:lpstr>
      <vt:lpstr>PowerPoint Presentation</vt:lpstr>
      <vt:lpstr>EM for Univariate GMMs</vt:lpstr>
      <vt:lpstr>MapReduce Implementation</vt:lpstr>
      <vt:lpstr>K-Means vs. GMMs</vt:lpstr>
      <vt:lpstr>Summary</vt:lpstr>
      <vt:lpstr>Classification</vt:lpstr>
      <vt:lpstr>Supervised Machine Learning</vt:lpstr>
      <vt:lpstr>Applications</vt:lpstr>
      <vt:lpstr>Supervised Binary Classification</vt:lpstr>
      <vt:lpstr>Limits of Supervised Classification?</vt:lpstr>
      <vt:lpstr>The Task</vt:lpstr>
      <vt:lpstr>PowerPoint Presentation</vt:lpstr>
      <vt:lpstr>Gradient Descent: Preliminaries</vt:lpstr>
      <vt:lpstr>Gradient Descent: Iterative Update</vt:lpstr>
      <vt:lpstr>PowerPoint Presentation</vt:lpstr>
      <vt:lpstr>Intuition behind the math…</vt:lpstr>
      <vt:lpstr>PowerPoint Presentation</vt:lpstr>
      <vt:lpstr>PowerPoint Presentation</vt:lpstr>
      <vt:lpstr>Lots More Details…</vt:lpstr>
      <vt:lpstr>Logistic Regression</vt:lpstr>
      <vt:lpstr>Logistic Regression: Preliminaries</vt:lpstr>
      <vt:lpstr>Relation to the Logistic Function</vt:lpstr>
      <vt:lpstr>Training an LR Classifier</vt:lpstr>
      <vt:lpstr>LR Classifier Update Rule</vt:lpstr>
      <vt:lpstr>Lots more details…</vt:lpstr>
      <vt:lpstr>MapReduce Implementation</vt:lpstr>
      <vt:lpstr>Shortcomings</vt:lpstr>
      <vt:lpstr>PowerPoint Presentation</vt:lpstr>
      <vt:lpstr>PowerPoint Presentation</vt:lpstr>
      <vt:lpstr>Batch vs. Online</vt:lpstr>
      <vt:lpstr>Practical Notes</vt:lpstr>
      <vt:lpstr>Ensembles</vt:lpstr>
      <vt:lpstr>Ensemble Learning</vt:lpstr>
      <vt:lpstr>Practical Notes</vt:lpstr>
      <vt:lpstr>MapReduce Implementation</vt:lpstr>
      <vt:lpstr>MapReduce Implementation: Details</vt:lpstr>
      <vt:lpstr>Sentiment Analysis Case Study</vt:lpstr>
      <vt:lpstr>PowerPoint Presentation</vt:lpstr>
      <vt:lpstr>Takeaway Lesson</vt:lpstr>
      <vt:lpstr>Today’s Agenda</vt:lpstr>
      <vt:lpstr>PowerPoint Presentation</vt:lpstr>
    </vt:vector>
  </TitlesOfParts>
  <Company>University of Maryland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Data-Intensive Information Processing Applications </dc:title>
  <dc:creator>Jimmy Lin</dc:creator>
  <cp:lastModifiedBy>Jimmy Lin</cp:lastModifiedBy>
  <cp:revision>10162</cp:revision>
  <dcterms:created xsi:type="dcterms:W3CDTF">2012-08-31T06:36:49Z</dcterms:created>
  <dcterms:modified xsi:type="dcterms:W3CDTF">2013-03-08T15:20:50Z</dcterms:modified>
</cp:coreProperties>
</file>